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7"/>
  </p:notesMasterIdLst>
  <p:handoutMasterIdLst>
    <p:handoutMasterId r:id="rId58"/>
  </p:handoutMasterIdLst>
  <p:sldIdLst>
    <p:sldId id="256" r:id="rId2"/>
    <p:sldId id="257" r:id="rId3"/>
    <p:sldId id="295" r:id="rId4"/>
    <p:sldId id="272" r:id="rId5"/>
    <p:sldId id="258" r:id="rId6"/>
    <p:sldId id="274" r:id="rId7"/>
    <p:sldId id="275" r:id="rId8"/>
    <p:sldId id="273" r:id="rId9"/>
    <p:sldId id="259" r:id="rId10"/>
    <p:sldId id="277" r:id="rId11"/>
    <p:sldId id="278" r:id="rId12"/>
    <p:sldId id="276" r:id="rId13"/>
    <p:sldId id="333" r:id="rId14"/>
    <p:sldId id="260" r:id="rId15"/>
    <p:sldId id="281" r:id="rId16"/>
    <p:sldId id="282" r:id="rId17"/>
    <p:sldId id="280" r:id="rId18"/>
    <p:sldId id="261" r:id="rId19"/>
    <p:sldId id="284" r:id="rId20"/>
    <p:sldId id="341" r:id="rId21"/>
    <p:sldId id="279" r:id="rId22"/>
    <p:sldId id="326" r:id="rId23"/>
    <p:sldId id="283" r:id="rId24"/>
    <p:sldId id="262" r:id="rId25"/>
    <p:sldId id="287" r:id="rId26"/>
    <p:sldId id="338" r:id="rId27"/>
    <p:sldId id="289" r:id="rId28"/>
    <p:sldId id="339" r:id="rId29"/>
    <p:sldId id="286" r:id="rId30"/>
    <p:sldId id="327" r:id="rId31"/>
    <p:sldId id="328" r:id="rId32"/>
    <p:sldId id="334" r:id="rId33"/>
    <p:sldId id="329" r:id="rId34"/>
    <p:sldId id="330" r:id="rId35"/>
    <p:sldId id="331" r:id="rId36"/>
    <p:sldId id="332" r:id="rId37"/>
    <p:sldId id="263" r:id="rId38"/>
    <p:sldId id="288" r:id="rId39"/>
    <p:sldId id="290" r:id="rId40"/>
    <p:sldId id="292" r:id="rId41"/>
    <p:sldId id="264" r:id="rId42"/>
    <p:sldId id="293" r:id="rId43"/>
    <p:sldId id="294" r:id="rId44"/>
    <p:sldId id="291" r:id="rId45"/>
    <p:sldId id="265" r:id="rId46"/>
    <p:sldId id="296" r:id="rId47"/>
    <p:sldId id="266" r:id="rId48"/>
    <p:sldId id="300" r:id="rId49"/>
    <p:sldId id="267" r:id="rId50"/>
    <p:sldId id="302" r:id="rId51"/>
    <p:sldId id="303" r:id="rId52"/>
    <p:sldId id="304" r:id="rId53"/>
    <p:sldId id="268" r:id="rId54"/>
    <p:sldId id="340" r:id="rId55"/>
    <p:sldId id="337" r:id="rId5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66789" autoAdjust="0"/>
  </p:normalViewPr>
  <p:slideViewPr>
    <p:cSldViewPr>
      <p:cViewPr varScale="1">
        <p:scale>
          <a:sx n="80" d="100"/>
          <a:sy n="80" d="100"/>
        </p:scale>
        <p:origin x="-251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E4A5CE-5DE4-4456-B10D-14CF4CDF66E4}" type="doc">
      <dgm:prSet loTypeId="urn:microsoft.com/office/officeart/2005/8/layout/cycle8" loCatId="cycle" qsTypeId="urn:microsoft.com/office/officeart/2005/8/quickstyle/3d1" qsCatId="3D" csTypeId="urn:microsoft.com/office/officeart/2005/8/colors/colorful5" csCatId="colorful" phldr="1"/>
      <dgm:spPr/>
      <dgm:t>
        <a:bodyPr/>
        <a:lstStyle/>
        <a:p>
          <a:endParaRPr lang="en-US"/>
        </a:p>
      </dgm:t>
    </dgm:pt>
    <dgm:pt modelId="{5F43EBF2-FA30-4B84-9F2D-F3FB9CD2E256}">
      <dgm:prSet phldrT="[Text]"/>
      <dgm:spPr/>
      <dgm:t>
        <a:bodyPr/>
        <a:lstStyle/>
        <a:p>
          <a:r>
            <a:rPr lang="en-US" dirty="0" smtClean="0"/>
            <a:t>Knowledge</a:t>
          </a:r>
          <a:endParaRPr lang="en-US" dirty="0"/>
        </a:p>
      </dgm:t>
    </dgm:pt>
    <dgm:pt modelId="{C5F5A1F3-D476-418B-B16F-5DE294CF2686}" type="parTrans" cxnId="{A1C4D9AE-E806-4586-B56B-4736DB725C79}">
      <dgm:prSet/>
      <dgm:spPr/>
      <dgm:t>
        <a:bodyPr/>
        <a:lstStyle/>
        <a:p>
          <a:endParaRPr lang="en-US"/>
        </a:p>
      </dgm:t>
    </dgm:pt>
    <dgm:pt modelId="{834C48BA-CD98-4E36-B34B-A5FC50F7C9B8}" type="sibTrans" cxnId="{A1C4D9AE-E806-4586-B56B-4736DB725C79}">
      <dgm:prSet/>
      <dgm:spPr/>
      <dgm:t>
        <a:bodyPr/>
        <a:lstStyle/>
        <a:p>
          <a:endParaRPr lang="en-US"/>
        </a:p>
      </dgm:t>
    </dgm:pt>
    <dgm:pt modelId="{9C06DF06-307C-46AC-BD92-8B57BC9F29E5}">
      <dgm:prSet phldrT="[Text]"/>
      <dgm:spPr/>
      <dgm:t>
        <a:bodyPr/>
        <a:lstStyle/>
        <a:p>
          <a:r>
            <a:rPr lang="en-US" dirty="0" smtClean="0"/>
            <a:t>Skill</a:t>
          </a:r>
          <a:endParaRPr lang="en-US" dirty="0"/>
        </a:p>
      </dgm:t>
    </dgm:pt>
    <dgm:pt modelId="{6B376A9A-5502-4F24-97CE-82B85BFFCC0E}" type="parTrans" cxnId="{BB75C6F2-3919-48D5-AD92-3C0B57BD55C2}">
      <dgm:prSet/>
      <dgm:spPr/>
      <dgm:t>
        <a:bodyPr/>
        <a:lstStyle/>
        <a:p>
          <a:endParaRPr lang="en-US"/>
        </a:p>
      </dgm:t>
    </dgm:pt>
    <dgm:pt modelId="{2532F2EE-45BD-4CC8-B4AF-13271DD0F69A}" type="sibTrans" cxnId="{BB75C6F2-3919-48D5-AD92-3C0B57BD55C2}">
      <dgm:prSet/>
      <dgm:spPr/>
      <dgm:t>
        <a:bodyPr/>
        <a:lstStyle/>
        <a:p>
          <a:endParaRPr lang="en-US"/>
        </a:p>
      </dgm:t>
    </dgm:pt>
    <dgm:pt modelId="{F4004C53-C919-44EF-AA56-A78A6F65408D}">
      <dgm:prSet phldrT="[Text]"/>
      <dgm:spPr/>
      <dgm:t>
        <a:bodyPr/>
        <a:lstStyle/>
        <a:p>
          <a:r>
            <a:rPr lang="en-US" dirty="0" smtClean="0"/>
            <a:t>Collaborate</a:t>
          </a:r>
          <a:endParaRPr lang="en-US" dirty="0"/>
        </a:p>
      </dgm:t>
    </dgm:pt>
    <dgm:pt modelId="{C5FA82C4-9ADB-417E-893F-3EA7CD81AA4C}" type="parTrans" cxnId="{1608568B-7337-4A15-B4DC-4F74E5CCD46F}">
      <dgm:prSet/>
      <dgm:spPr/>
      <dgm:t>
        <a:bodyPr/>
        <a:lstStyle/>
        <a:p>
          <a:endParaRPr lang="en-US"/>
        </a:p>
      </dgm:t>
    </dgm:pt>
    <dgm:pt modelId="{BDF87A8A-8E29-4734-8F92-AA5CD51FC1E0}" type="sibTrans" cxnId="{1608568B-7337-4A15-B4DC-4F74E5CCD46F}">
      <dgm:prSet/>
      <dgm:spPr/>
      <dgm:t>
        <a:bodyPr/>
        <a:lstStyle/>
        <a:p>
          <a:endParaRPr lang="en-US"/>
        </a:p>
      </dgm:t>
    </dgm:pt>
    <dgm:pt modelId="{E0C0F25B-7050-4811-9C47-F35ED9C20B4F}">
      <dgm:prSet phldrT="[Text]"/>
      <dgm:spPr/>
      <dgm:t>
        <a:bodyPr/>
        <a:lstStyle/>
        <a:p>
          <a:r>
            <a:rPr lang="en-US" dirty="0" smtClean="0"/>
            <a:t>Structure</a:t>
          </a:r>
          <a:endParaRPr lang="en-US" dirty="0"/>
        </a:p>
      </dgm:t>
    </dgm:pt>
    <dgm:pt modelId="{F57ADF3C-B238-4097-928D-5BE1E4BAA073}" type="parTrans" cxnId="{BD2419EC-C292-43A9-8442-E6FF2418D23F}">
      <dgm:prSet/>
      <dgm:spPr/>
      <dgm:t>
        <a:bodyPr/>
        <a:lstStyle/>
        <a:p>
          <a:endParaRPr lang="en-US"/>
        </a:p>
      </dgm:t>
    </dgm:pt>
    <dgm:pt modelId="{F1D1D744-58B8-4E45-B619-729C5AA37848}" type="sibTrans" cxnId="{BD2419EC-C292-43A9-8442-E6FF2418D23F}">
      <dgm:prSet/>
      <dgm:spPr/>
      <dgm:t>
        <a:bodyPr/>
        <a:lstStyle/>
        <a:p>
          <a:endParaRPr lang="en-US"/>
        </a:p>
      </dgm:t>
    </dgm:pt>
    <dgm:pt modelId="{3EB92EB5-A80F-4597-A6DF-40FAFA7ADBA9}">
      <dgm:prSet phldrT="[Text]"/>
      <dgm:spPr/>
      <dgm:t>
        <a:bodyPr/>
        <a:lstStyle/>
        <a:p>
          <a:r>
            <a:rPr lang="en-US" dirty="0" smtClean="0"/>
            <a:t>Publish</a:t>
          </a:r>
          <a:endParaRPr lang="en-US" dirty="0"/>
        </a:p>
      </dgm:t>
    </dgm:pt>
    <dgm:pt modelId="{9802C14D-4379-4213-812F-7798ECAC4842}" type="parTrans" cxnId="{979528AC-9939-43B0-93A4-C30343A1D277}">
      <dgm:prSet/>
      <dgm:spPr/>
      <dgm:t>
        <a:bodyPr/>
        <a:lstStyle/>
        <a:p>
          <a:endParaRPr lang="en-US"/>
        </a:p>
      </dgm:t>
    </dgm:pt>
    <dgm:pt modelId="{C5869187-E697-44D8-AA16-BED12FE97366}" type="sibTrans" cxnId="{979528AC-9939-43B0-93A4-C30343A1D277}">
      <dgm:prSet/>
      <dgm:spPr/>
      <dgm:t>
        <a:bodyPr/>
        <a:lstStyle/>
        <a:p>
          <a:endParaRPr lang="en-US"/>
        </a:p>
      </dgm:t>
    </dgm:pt>
    <dgm:pt modelId="{128FF1B6-321D-4096-9EB2-C9C74D0A7000}">
      <dgm:prSet phldrT="[Text]"/>
      <dgm:spPr/>
      <dgm:t>
        <a:bodyPr/>
        <a:lstStyle/>
        <a:p>
          <a:r>
            <a:rPr lang="en-US" smtClean="0"/>
            <a:t>Create</a:t>
          </a:r>
          <a:endParaRPr lang="en-US" dirty="0"/>
        </a:p>
      </dgm:t>
    </dgm:pt>
    <dgm:pt modelId="{4ACD6539-BB69-4D8C-B22B-C3D025D95D69}" type="parTrans" cxnId="{BD2470C7-C619-476A-9B83-E1C11CEE9128}">
      <dgm:prSet/>
      <dgm:spPr/>
      <dgm:t>
        <a:bodyPr/>
        <a:lstStyle/>
        <a:p>
          <a:endParaRPr lang="en-US"/>
        </a:p>
      </dgm:t>
    </dgm:pt>
    <dgm:pt modelId="{85654861-16B8-4625-B2DB-3D26D2BD4A8F}" type="sibTrans" cxnId="{BD2470C7-C619-476A-9B83-E1C11CEE9128}">
      <dgm:prSet/>
      <dgm:spPr/>
      <dgm:t>
        <a:bodyPr/>
        <a:lstStyle/>
        <a:p>
          <a:endParaRPr lang="en-US"/>
        </a:p>
      </dgm:t>
    </dgm:pt>
    <dgm:pt modelId="{FD39754B-E923-4108-BF68-EC092DFAEFCE}">
      <dgm:prSet phldrT="[Text]"/>
      <dgm:spPr/>
      <dgm:t>
        <a:bodyPr/>
        <a:lstStyle/>
        <a:p>
          <a:r>
            <a:rPr lang="en-US" dirty="0" smtClean="0"/>
            <a:t>Reflect</a:t>
          </a:r>
          <a:endParaRPr lang="en-US" dirty="0"/>
        </a:p>
      </dgm:t>
    </dgm:pt>
    <dgm:pt modelId="{53AA0715-6FCE-42F2-AE96-7C19398C611B}" type="parTrans" cxnId="{2B826600-3BFA-4EC8-9FD9-0B521981B105}">
      <dgm:prSet/>
      <dgm:spPr/>
      <dgm:t>
        <a:bodyPr/>
        <a:lstStyle/>
        <a:p>
          <a:endParaRPr lang="en-US"/>
        </a:p>
      </dgm:t>
    </dgm:pt>
    <dgm:pt modelId="{E9AC8C30-308E-4D64-9F31-B39C434101F8}" type="sibTrans" cxnId="{2B826600-3BFA-4EC8-9FD9-0B521981B105}">
      <dgm:prSet/>
      <dgm:spPr/>
      <dgm:t>
        <a:bodyPr/>
        <a:lstStyle/>
        <a:p>
          <a:endParaRPr lang="en-US"/>
        </a:p>
      </dgm:t>
    </dgm:pt>
    <dgm:pt modelId="{BFCEA267-DBD9-454E-B720-B00D3B4CA550}" type="pres">
      <dgm:prSet presAssocID="{72E4A5CE-5DE4-4456-B10D-14CF4CDF66E4}" presName="compositeShape" presStyleCnt="0">
        <dgm:presLayoutVars>
          <dgm:chMax val="7"/>
          <dgm:dir/>
          <dgm:resizeHandles val="exact"/>
        </dgm:presLayoutVars>
      </dgm:prSet>
      <dgm:spPr/>
      <dgm:t>
        <a:bodyPr/>
        <a:lstStyle/>
        <a:p>
          <a:endParaRPr lang="en-US"/>
        </a:p>
      </dgm:t>
    </dgm:pt>
    <dgm:pt modelId="{FAE791C9-C1FD-4871-A01A-4383B26874AB}" type="pres">
      <dgm:prSet presAssocID="{72E4A5CE-5DE4-4456-B10D-14CF4CDF66E4}" presName="wedge1" presStyleLbl="node1" presStyleIdx="0" presStyleCnt="7"/>
      <dgm:spPr/>
      <dgm:t>
        <a:bodyPr/>
        <a:lstStyle/>
        <a:p>
          <a:endParaRPr lang="en-US"/>
        </a:p>
      </dgm:t>
    </dgm:pt>
    <dgm:pt modelId="{26C92373-3594-4E1A-A785-4E053FC76D52}" type="pres">
      <dgm:prSet presAssocID="{72E4A5CE-5DE4-4456-B10D-14CF4CDF66E4}" presName="dummy1a" presStyleCnt="0"/>
      <dgm:spPr/>
    </dgm:pt>
    <dgm:pt modelId="{4AE9D632-1B6B-44AA-A8A4-B4BFB1CACF43}" type="pres">
      <dgm:prSet presAssocID="{72E4A5CE-5DE4-4456-B10D-14CF4CDF66E4}" presName="dummy1b" presStyleCnt="0"/>
      <dgm:spPr/>
    </dgm:pt>
    <dgm:pt modelId="{D9A88E75-EFC8-4062-B8E6-70A8F06D36B5}" type="pres">
      <dgm:prSet presAssocID="{72E4A5CE-5DE4-4456-B10D-14CF4CDF66E4}" presName="wedge1Tx" presStyleLbl="node1" presStyleIdx="0" presStyleCnt="7">
        <dgm:presLayoutVars>
          <dgm:chMax val="0"/>
          <dgm:chPref val="0"/>
          <dgm:bulletEnabled val="1"/>
        </dgm:presLayoutVars>
      </dgm:prSet>
      <dgm:spPr/>
      <dgm:t>
        <a:bodyPr/>
        <a:lstStyle/>
        <a:p>
          <a:endParaRPr lang="en-US"/>
        </a:p>
      </dgm:t>
    </dgm:pt>
    <dgm:pt modelId="{ABD759EF-2FEF-4837-BAE0-C417C6EC5D51}" type="pres">
      <dgm:prSet presAssocID="{72E4A5CE-5DE4-4456-B10D-14CF4CDF66E4}" presName="wedge2" presStyleLbl="node1" presStyleIdx="1" presStyleCnt="7"/>
      <dgm:spPr/>
      <dgm:t>
        <a:bodyPr/>
        <a:lstStyle/>
        <a:p>
          <a:endParaRPr lang="en-US"/>
        </a:p>
      </dgm:t>
    </dgm:pt>
    <dgm:pt modelId="{87E3C7A1-F9C8-4F44-A3B0-B9DD72C0B882}" type="pres">
      <dgm:prSet presAssocID="{72E4A5CE-5DE4-4456-B10D-14CF4CDF66E4}" presName="dummy2a" presStyleCnt="0"/>
      <dgm:spPr/>
    </dgm:pt>
    <dgm:pt modelId="{A51D366D-E9D4-4267-AF91-2C6C63531BB3}" type="pres">
      <dgm:prSet presAssocID="{72E4A5CE-5DE4-4456-B10D-14CF4CDF66E4}" presName="dummy2b" presStyleCnt="0"/>
      <dgm:spPr/>
    </dgm:pt>
    <dgm:pt modelId="{30E62388-0932-4991-85BA-CEC9C31CE515}" type="pres">
      <dgm:prSet presAssocID="{72E4A5CE-5DE4-4456-B10D-14CF4CDF66E4}" presName="wedge2Tx" presStyleLbl="node1" presStyleIdx="1" presStyleCnt="7">
        <dgm:presLayoutVars>
          <dgm:chMax val="0"/>
          <dgm:chPref val="0"/>
          <dgm:bulletEnabled val="1"/>
        </dgm:presLayoutVars>
      </dgm:prSet>
      <dgm:spPr/>
      <dgm:t>
        <a:bodyPr/>
        <a:lstStyle/>
        <a:p>
          <a:endParaRPr lang="en-US"/>
        </a:p>
      </dgm:t>
    </dgm:pt>
    <dgm:pt modelId="{5F24B6C6-0BC9-41EB-B179-257FBB0A5DD3}" type="pres">
      <dgm:prSet presAssocID="{72E4A5CE-5DE4-4456-B10D-14CF4CDF66E4}" presName="wedge3" presStyleLbl="node1" presStyleIdx="2" presStyleCnt="7"/>
      <dgm:spPr/>
      <dgm:t>
        <a:bodyPr/>
        <a:lstStyle/>
        <a:p>
          <a:endParaRPr lang="en-US"/>
        </a:p>
      </dgm:t>
    </dgm:pt>
    <dgm:pt modelId="{B3619785-CF53-4FD5-9FAB-47C210F2F5B4}" type="pres">
      <dgm:prSet presAssocID="{72E4A5CE-5DE4-4456-B10D-14CF4CDF66E4}" presName="dummy3a" presStyleCnt="0"/>
      <dgm:spPr/>
    </dgm:pt>
    <dgm:pt modelId="{3A7EFEED-6036-48EB-AF73-32A437B6C62E}" type="pres">
      <dgm:prSet presAssocID="{72E4A5CE-5DE4-4456-B10D-14CF4CDF66E4}" presName="dummy3b" presStyleCnt="0"/>
      <dgm:spPr/>
    </dgm:pt>
    <dgm:pt modelId="{81D825FC-C236-42F3-83F2-B7E27C3515F5}" type="pres">
      <dgm:prSet presAssocID="{72E4A5CE-5DE4-4456-B10D-14CF4CDF66E4}" presName="wedge3Tx" presStyleLbl="node1" presStyleIdx="2" presStyleCnt="7">
        <dgm:presLayoutVars>
          <dgm:chMax val="0"/>
          <dgm:chPref val="0"/>
          <dgm:bulletEnabled val="1"/>
        </dgm:presLayoutVars>
      </dgm:prSet>
      <dgm:spPr/>
      <dgm:t>
        <a:bodyPr/>
        <a:lstStyle/>
        <a:p>
          <a:endParaRPr lang="en-US"/>
        </a:p>
      </dgm:t>
    </dgm:pt>
    <dgm:pt modelId="{B9E4F2D3-3649-4A1B-8CBD-CE4D7316212F}" type="pres">
      <dgm:prSet presAssocID="{72E4A5CE-5DE4-4456-B10D-14CF4CDF66E4}" presName="wedge4" presStyleLbl="node1" presStyleIdx="3" presStyleCnt="7"/>
      <dgm:spPr/>
      <dgm:t>
        <a:bodyPr/>
        <a:lstStyle/>
        <a:p>
          <a:endParaRPr lang="en-US"/>
        </a:p>
      </dgm:t>
    </dgm:pt>
    <dgm:pt modelId="{9EBA5D31-BB6F-4C2F-9A0B-AB0CE7AC3A06}" type="pres">
      <dgm:prSet presAssocID="{72E4A5CE-5DE4-4456-B10D-14CF4CDF66E4}" presName="dummy4a" presStyleCnt="0"/>
      <dgm:spPr/>
    </dgm:pt>
    <dgm:pt modelId="{1490D833-FB13-40FC-BFE1-FDC4ADB67F7D}" type="pres">
      <dgm:prSet presAssocID="{72E4A5CE-5DE4-4456-B10D-14CF4CDF66E4}" presName="dummy4b" presStyleCnt="0"/>
      <dgm:spPr/>
    </dgm:pt>
    <dgm:pt modelId="{2860D9D5-C173-487A-BB77-EA317C746715}" type="pres">
      <dgm:prSet presAssocID="{72E4A5CE-5DE4-4456-B10D-14CF4CDF66E4}" presName="wedge4Tx" presStyleLbl="node1" presStyleIdx="3" presStyleCnt="7">
        <dgm:presLayoutVars>
          <dgm:chMax val="0"/>
          <dgm:chPref val="0"/>
          <dgm:bulletEnabled val="1"/>
        </dgm:presLayoutVars>
      </dgm:prSet>
      <dgm:spPr/>
      <dgm:t>
        <a:bodyPr/>
        <a:lstStyle/>
        <a:p>
          <a:endParaRPr lang="en-US"/>
        </a:p>
      </dgm:t>
    </dgm:pt>
    <dgm:pt modelId="{F814A6D0-639B-4473-8B46-2EDFE2F87E31}" type="pres">
      <dgm:prSet presAssocID="{72E4A5CE-5DE4-4456-B10D-14CF4CDF66E4}" presName="wedge5" presStyleLbl="node1" presStyleIdx="4" presStyleCnt="7"/>
      <dgm:spPr/>
      <dgm:t>
        <a:bodyPr/>
        <a:lstStyle/>
        <a:p>
          <a:endParaRPr lang="en-US"/>
        </a:p>
      </dgm:t>
    </dgm:pt>
    <dgm:pt modelId="{AD93C9DB-D02F-48E1-95E6-6F20D2B0638B}" type="pres">
      <dgm:prSet presAssocID="{72E4A5CE-5DE4-4456-B10D-14CF4CDF66E4}" presName="dummy5a" presStyleCnt="0"/>
      <dgm:spPr/>
    </dgm:pt>
    <dgm:pt modelId="{DCD3ABCD-048F-406E-B27F-F4710B08625B}" type="pres">
      <dgm:prSet presAssocID="{72E4A5CE-5DE4-4456-B10D-14CF4CDF66E4}" presName="dummy5b" presStyleCnt="0"/>
      <dgm:spPr/>
    </dgm:pt>
    <dgm:pt modelId="{9DC49640-B665-46B0-B557-CD504D326D40}" type="pres">
      <dgm:prSet presAssocID="{72E4A5CE-5DE4-4456-B10D-14CF4CDF66E4}" presName="wedge5Tx" presStyleLbl="node1" presStyleIdx="4" presStyleCnt="7">
        <dgm:presLayoutVars>
          <dgm:chMax val="0"/>
          <dgm:chPref val="0"/>
          <dgm:bulletEnabled val="1"/>
        </dgm:presLayoutVars>
      </dgm:prSet>
      <dgm:spPr/>
      <dgm:t>
        <a:bodyPr/>
        <a:lstStyle/>
        <a:p>
          <a:endParaRPr lang="en-US"/>
        </a:p>
      </dgm:t>
    </dgm:pt>
    <dgm:pt modelId="{EEE9E52B-785B-47F8-AEEA-FAEADCE1399A}" type="pres">
      <dgm:prSet presAssocID="{72E4A5CE-5DE4-4456-B10D-14CF4CDF66E4}" presName="wedge6" presStyleLbl="node1" presStyleIdx="5" presStyleCnt="7"/>
      <dgm:spPr/>
      <dgm:t>
        <a:bodyPr/>
        <a:lstStyle/>
        <a:p>
          <a:endParaRPr lang="en-US"/>
        </a:p>
      </dgm:t>
    </dgm:pt>
    <dgm:pt modelId="{A4B60A7B-86A0-4086-9136-1EA26736691C}" type="pres">
      <dgm:prSet presAssocID="{72E4A5CE-5DE4-4456-B10D-14CF4CDF66E4}" presName="dummy6a" presStyleCnt="0"/>
      <dgm:spPr/>
    </dgm:pt>
    <dgm:pt modelId="{EB4D1633-B236-4591-AF1A-2BACC04C7520}" type="pres">
      <dgm:prSet presAssocID="{72E4A5CE-5DE4-4456-B10D-14CF4CDF66E4}" presName="dummy6b" presStyleCnt="0"/>
      <dgm:spPr/>
    </dgm:pt>
    <dgm:pt modelId="{CC9EF90F-9127-4C8D-98E2-4F2439042C18}" type="pres">
      <dgm:prSet presAssocID="{72E4A5CE-5DE4-4456-B10D-14CF4CDF66E4}" presName="wedge6Tx" presStyleLbl="node1" presStyleIdx="5" presStyleCnt="7">
        <dgm:presLayoutVars>
          <dgm:chMax val="0"/>
          <dgm:chPref val="0"/>
          <dgm:bulletEnabled val="1"/>
        </dgm:presLayoutVars>
      </dgm:prSet>
      <dgm:spPr/>
      <dgm:t>
        <a:bodyPr/>
        <a:lstStyle/>
        <a:p>
          <a:endParaRPr lang="en-US"/>
        </a:p>
      </dgm:t>
    </dgm:pt>
    <dgm:pt modelId="{58577498-3ADB-4608-A2FF-35216A145DA5}" type="pres">
      <dgm:prSet presAssocID="{72E4A5CE-5DE4-4456-B10D-14CF4CDF66E4}" presName="wedge7" presStyleLbl="node1" presStyleIdx="6" presStyleCnt="7"/>
      <dgm:spPr/>
      <dgm:t>
        <a:bodyPr/>
        <a:lstStyle/>
        <a:p>
          <a:endParaRPr lang="en-US"/>
        </a:p>
      </dgm:t>
    </dgm:pt>
    <dgm:pt modelId="{B0A4267A-164D-4B58-97AA-DD4DDE411B80}" type="pres">
      <dgm:prSet presAssocID="{72E4A5CE-5DE4-4456-B10D-14CF4CDF66E4}" presName="dummy7a" presStyleCnt="0"/>
      <dgm:spPr/>
    </dgm:pt>
    <dgm:pt modelId="{E272D37A-0AB7-4672-B4C6-06248AEECD6E}" type="pres">
      <dgm:prSet presAssocID="{72E4A5CE-5DE4-4456-B10D-14CF4CDF66E4}" presName="dummy7b" presStyleCnt="0"/>
      <dgm:spPr/>
    </dgm:pt>
    <dgm:pt modelId="{5C90948B-85A0-4EFF-ADAA-FA46ED9705AB}" type="pres">
      <dgm:prSet presAssocID="{72E4A5CE-5DE4-4456-B10D-14CF4CDF66E4}" presName="wedge7Tx" presStyleLbl="node1" presStyleIdx="6" presStyleCnt="7">
        <dgm:presLayoutVars>
          <dgm:chMax val="0"/>
          <dgm:chPref val="0"/>
          <dgm:bulletEnabled val="1"/>
        </dgm:presLayoutVars>
      </dgm:prSet>
      <dgm:spPr/>
      <dgm:t>
        <a:bodyPr/>
        <a:lstStyle/>
        <a:p>
          <a:endParaRPr lang="en-US"/>
        </a:p>
      </dgm:t>
    </dgm:pt>
    <dgm:pt modelId="{5ED03045-6CC7-4D22-9F36-9A337896E422}" type="pres">
      <dgm:prSet presAssocID="{834C48BA-CD98-4E36-B34B-A5FC50F7C9B8}" presName="arrowWedge1" presStyleLbl="fgSibTrans2D1" presStyleIdx="0" presStyleCnt="7"/>
      <dgm:spPr/>
    </dgm:pt>
    <dgm:pt modelId="{D5E74D05-AA61-4AA0-BB12-3EEDA14A7691}" type="pres">
      <dgm:prSet presAssocID="{2532F2EE-45BD-4CC8-B4AF-13271DD0F69A}" presName="arrowWedge2" presStyleLbl="fgSibTrans2D1" presStyleIdx="1" presStyleCnt="7"/>
      <dgm:spPr/>
    </dgm:pt>
    <dgm:pt modelId="{0E9F5735-E627-498F-BE66-A8A632D4E688}" type="pres">
      <dgm:prSet presAssocID="{BDF87A8A-8E29-4734-8F92-AA5CD51FC1E0}" presName="arrowWedge3" presStyleLbl="fgSibTrans2D1" presStyleIdx="2" presStyleCnt="7"/>
      <dgm:spPr/>
    </dgm:pt>
    <dgm:pt modelId="{834A03FE-D630-4BB0-A59D-6FCAF1A566B8}" type="pres">
      <dgm:prSet presAssocID="{85654861-16B8-4625-B2DB-3D26D2BD4A8F}" presName="arrowWedge4" presStyleLbl="fgSibTrans2D1" presStyleIdx="3" presStyleCnt="7"/>
      <dgm:spPr/>
    </dgm:pt>
    <dgm:pt modelId="{50993A8F-669E-4114-92AE-85B42B3FB2A6}" type="pres">
      <dgm:prSet presAssocID="{F1D1D744-58B8-4E45-B619-729C5AA37848}" presName="arrowWedge5" presStyleLbl="fgSibTrans2D1" presStyleIdx="4" presStyleCnt="7"/>
      <dgm:spPr/>
    </dgm:pt>
    <dgm:pt modelId="{CEB0CA37-F0D0-4339-BD37-3685E637B0E8}" type="pres">
      <dgm:prSet presAssocID="{C5869187-E697-44D8-AA16-BED12FE97366}" presName="arrowWedge6" presStyleLbl="fgSibTrans2D1" presStyleIdx="5" presStyleCnt="7"/>
      <dgm:spPr/>
    </dgm:pt>
    <dgm:pt modelId="{A8C9B08B-148B-484B-ABD8-807F3E89CCB6}" type="pres">
      <dgm:prSet presAssocID="{E9AC8C30-308E-4D64-9F31-B39C434101F8}" presName="arrowWedge7" presStyleLbl="fgSibTrans2D1" presStyleIdx="6" presStyleCnt="7"/>
      <dgm:spPr/>
    </dgm:pt>
  </dgm:ptLst>
  <dgm:cxnLst>
    <dgm:cxn modelId="{B04BAD94-ED50-4CE8-8AE1-83FE1D004403}" type="presOf" srcId="{3EB92EB5-A80F-4597-A6DF-40FAFA7ADBA9}" destId="{EEE9E52B-785B-47F8-AEEA-FAEADCE1399A}" srcOrd="0" destOrd="0" presId="urn:microsoft.com/office/officeart/2005/8/layout/cycle8"/>
    <dgm:cxn modelId="{BD2419EC-C292-43A9-8442-E6FF2418D23F}" srcId="{72E4A5CE-5DE4-4456-B10D-14CF4CDF66E4}" destId="{E0C0F25B-7050-4811-9C47-F35ED9C20B4F}" srcOrd="4" destOrd="0" parTransId="{F57ADF3C-B238-4097-928D-5BE1E4BAA073}" sibTransId="{F1D1D744-58B8-4E45-B619-729C5AA37848}"/>
    <dgm:cxn modelId="{064839BF-43F1-42B8-9740-C642551BB5DA}" type="presOf" srcId="{E0C0F25B-7050-4811-9C47-F35ED9C20B4F}" destId="{9DC49640-B665-46B0-B557-CD504D326D40}" srcOrd="1" destOrd="0" presId="urn:microsoft.com/office/officeart/2005/8/layout/cycle8"/>
    <dgm:cxn modelId="{0D63D277-C885-4605-B4EA-AD7AB2D28FCB}" type="presOf" srcId="{5F43EBF2-FA30-4B84-9F2D-F3FB9CD2E256}" destId="{FAE791C9-C1FD-4871-A01A-4383B26874AB}" srcOrd="0" destOrd="0" presId="urn:microsoft.com/office/officeart/2005/8/layout/cycle8"/>
    <dgm:cxn modelId="{1608568B-7337-4A15-B4DC-4F74E5CCD46F}" srcId="{72E4A5CE-5DE4-4456-B10D-14CF4CDF66E4}" destId="{F4004C53-C919-44EF-AA56-A78A6F65408D}" srcOrd="2" destOrd="0" parTransId="{C5FA82C4-9ADB-417E-893F-3EA7CD81AA4C}" sibTransId="{BDF87A8A-8E29-4734-8F92-AA5CD51FC1E0}"/>
    <dgm:cxn modelId="{9790EFBE-DE2F-49C9-AEEF-2FD6DF55C0C3}" type="presOf" srcId="{F4004C53-C919-44EF-AA56-A78A6F65408D}" destId="{81D825FC-C236-42F3-83F2-B7E27C3515F5}" srcOrd="1" destOrd="0" presId="urn:microsoft.com/office/officeart/2005/8/layout/cycle8"/>
    <dgm:cxn modelId="{3A158FF5-2F31-4093-9E8A-64E50E12E628}" type="presOf" srcId="{72E4A5CE-5DE4-4456-B10D-14CF4CDF66E4}" destId="{BFCEA267-DBD9-454E-B720-B00D3B4CA550}" srcOrd="0" destOrd="0" presId="urn:microsoft.com/office/officeart/2005/8/layout/cycle8"/>
    <dgm:cxn modelId="{BB75C6F2-3919-48D5-AD92-3C0B57BD55C2}" srcId="{72E4A5CE-5DE4-4456-B10D-14CF4CDF66E4}" destId="{9C06DF06-307C-46AC-BD92-8B57BC9F29E5}" srcOrd="1" destOrd="0" parTransId="{6B376A9A-5502-4F24-97CE-82B85BFFCC0E}" sibTransId="{2532F2EE-45BD-4CC8-B4AF-13271DD0F69A}"/>
    <dgm:cxn modelId="{1CA484F0-E71A-4E01-BB45-809DF8B5B807}" type="presOf" srcId="{F4004C53-C919-44EF-AA56-A78A6F65408D}" destId="{5F24B6C6-0BC9-41EB-B179-257FBB0A5DD3}" srcOrd="0" destOrd="0" presId="urn:microsoft.com/office/officeart/2005/8/layout/cycle8"/>
    <dgm:cxn modelId="{68992FB8-E521-4176-B14F-E7D00DCF8C7B}" type="presOf" srcId="{128FF1B6-321D-4096-9EB2-C9C74D0A7000}" destId="{2860D9D5-C173-487A-BB77-EA317C746715}" srcOrd="1" destOrd="0" presId="urn:microsoft.com/office/officeart/2005/8/layout/cycle8"/>
    <dgm:cxn modelId="{36E73846-A6CF-4B0D-BB86-BC1BDA0A1DD3}" type="presOf" srcId="{9C06DF06-307C-46AC-BD92-8B57BC9F29E5}" destId="{ABD759EF-2FEF-4837-BAE0-C417C6EC5D51}" srcOrd="0" destOrd="0" presId="urn:microsoft.com/office/officeart/2005/8/layout/cycle8"/>
    <dgm:cxn modelId="{BD2470C7-C619-476A-9B83-E1C11CEE9128}" srcId="{72E4A5CE-5DE4-4456-B10D-14CF4CDF66E4}" destId="{128FF1B6-321D-4096-9EB2-C9C74D0A7000}" srcOrd="3" destOrd="0" parTransId="{4ACD6539-BB69-4D8C-B22B-C3D025D95D69}" sibTransId="{85654861-16B8-4625-B2DB-3D26D2BD4A8F}"/>
    <dgm:cxn modelId="{EDEE2ADD-0278-4D6F-9A28-5C654327E082}" type="presOf" srcId="{FD39754B-E923-4108-BF68-EC092DFAEFCE}" destId="{5C90948B-85A0-4EFF-ADAA-FA46ED9705AB}" srcOrd="1" destOrd="0" presId="urn:microsoft.com/office/officeart/2005/8/layout/cycle8"/>
    <dgm:cxn modelId="{A1C4D9AE-E806-4586-B56B-4736DB725C79}" srcId="{72E4A5CE-5DE4-4456-B10D-14CF4CDF66E4}" destId="{5F43EBF2-FA30-4B84-9F2D-F3FB9CD2E256}" srcOrd="0" destOrd="0" parTransId="{C5F5A1F3-D476-418B-B16F-5DE294CF2686}" sibTransId="{834C48BA-CD98-4E36-B34B-A5FC50F7C9B8}"/>
    <dgm:cxn modelId="{69292CFB-5CA7-43B9-94C8-787962B5242D}" type="presOf" srcId="{3EB92EB5-A80F-4597-A6DF-40FAFA7ADBA9}" destId="{CC9EF90F-9127-4C8D-98E2-4F2439042C18}" srcOrd="1" destOrd="0" presId="urn:microsoft.com/office/officeart/2005/8/layout/cycle8"/>
    <dgm:cxn modelId="{EB433EB6-5437-44CF-922B-0F604E698328}" type="presOf" srcId="{E0C0F25B-7050-4811-9C47-F35ED9C20B4F}" destId="{F814A6D0-639B-4473-8B46-2EDFE2F87E31}" srcOrd="0" destOrd="0" presId="urn:microsoft.com/office/officeart/2005/8/layout/cycle8"/>
    <dgm:cxn modelId="{1216A097-C1ED-451D-9026-14F5B5109B47}" type="presOf" srcId="{128FF1B6-321D-4096-9EB2-C9C74D0A7000}" destId="{B9E4F2D3-3649-4A1B-8CBD-CE4D7316212F}" srcOrd="0" destOrd="0" presId="urn:microsoft.com/office/officeart/2005/8/layout/cycle8"/>
    <dgm:cxn modelId="{A72FEA6E-E12A-4E50-A963-CD9E40B899B3}" type="presOf" srcId="{5F43EBF2-FA30-4B84-9F2D-F3FB9CD2E256}" destId="{D9A88E75-EFC8-4062-B8E6-70A8F06D36B5}" srcOrd="1" destOrd="0" presId="urn:microsoft.com/office/officeart/2005/8/layout/cycle8"/>
    <dgm:cxn modelId="{A673D03B-FCAA-4208-978F-BA2759CC494A}" type="presOf" srcId="{FD39754B-E923-4108-BF68-EC092DFAEFCE}" destId="{58577498-3ADB-4608-A2FF-35216A145DA5}" srcOrd="0" destOrd="0" presId="urn:microsoft.com/office/officeart/2005/8/layout/cycle8"/>
    <dgm:cxn modelId="{979528AC-9939-43B0-93A4-C30343A1D277}" srcId="{72E4A5CE-5DE4-4456-B10D-14CF4CDF66E4}" destId="{3EB92EB5-A80F-4597-A6DF-40FAFA7ADBA9}" srcOrd="5" destOrd="0" parTransId="{9802C14D-4379-4213-812F-7798ECAC4842}" sibTransId="{C5869187-E697-44D8-AA16-BED12FE97366}"/>
    <dgm:cxn modelId="{205A220C-CCF2-4F1E-AC67-9879C9C9871A}" type="presOf" srcId="{9C06DF06-307C-46AC-BD92-8B57BC9F29E5}" destId="{30E62388-0932-4991-85BA-CEC9C31CE515}" srcOrd="1" destOrd="0" presId="urn:microsoft.com/office/officeart/2005/8/layout/cycle8"/>
    <dgm:cxn modelId="{2B826600-3BFA-4EC8-9FD9-0B521981B105}" srcId="{72E4A5CE-5DE4-4456-B10D-14CF4CDF66E4}" destId="{FD39754B-E923-4108-BF68-EC092DFAEFCE}" srcOrd="6" destOrd="0" parTransId="{53AA0715-6FCE-42F2-AE96-7C19398C611B}" sibTransId="{E9AC8C30-308E-4D64-9F31-B39C434101F8}"/>
    <dgm:cxn modelId="{67B7AF34-0104-4AA4-B3F6-5B789E19ABF4}" type="presParOf" srcId="{BFCEA267-DBD9-454E-B720-B00D3B4CA550}" destId="{FAE791C9-C1FD-4871-A01A-4383B26874AB}" srcOrd="0" destOrd="0" presId="urn:microsoft.com/office/officeart/2005/8/layout/cycle8"/>
    <dgm:cxn modelId="{62D35E95-BB46-45DD-B0ED-EB88BCEBE9CF}" type="presParOf" srcId="{BFCEA267-DBD9-454E-B720-B00D3B4CA550}" destId="{26C92373-3594-4E1A-A785-4E053FC76D52}" srcOrd="1" destOrd="0" presId="urn:microsoft.com/office/officeart/2005/8/layout/cycle8"/>
    <dgm:cxn modelId="{66C1AA18-45A0-4B7C-B73C-ADFD7DE83074}" type="presParOf" srcId="{BFCEA267-DBD9-454E-B720-B00D3B4CA550}" destId="{4AE9D632-1B6B-44AA-A8A4-B4BFB1CACF43}" srcOrd="2" destOrd="0" presId="urn:microsoft.com/office/officeart/2005/8/layout/cycle8"/>
    <dgm:cxn modelId="{237908F2-D629-4C76-BD6C-F47C16B2E987}" type="presParOf" srcId="{BFCEA267-DBD9-454E-B720-B00D3B4CA550}" destId="{D9A88E75-EFC8-4062-B8E6-70A8F06D36B5}" srcOrd="3" destOrd="0" presId="urn:microsoft.com/office/officeart/2005/8/layout/cycle8"/>
    <dgm:cxn modelId="{F992AD45-929E-49FB-9406-6D9C6AF5802C}" type="presParOf" srcId="{BFCEA267-DBD9-454E-B720-B00D3B4CA550}" destId="{ABD759EF-2FEF-4837-BAE0-C417C6EC5D51}" srcOrd="4" destOrd="0" presId="urn:microsoft.com/office/officeart/2005/8/layout/cycle8"/>
    <dgm:cxn modelId="{D5922A1A-F3FD-4F7B-BC03-D924FF62BAC9}" type="presParOf" srcId="{BFCEA267-DBD9-454E-B720-B00D3B4CA550}" destId="{87E3C7A1-F9C8-4F44-A3B0-B9DD72C0B882}" srcOrd="5" destOrd="0" presId="urn:microsoft.com/office/officeart/2005/8/layout/cycle8"/>
    <dgm:cxn modelId="{C857AB1A-9BCF-4534-936F-902566E8B624}" type="presParOf" srcId="{BFCEA267-DBD9-454E-B720-B00D3B4CA550}" destId="{A51D366D-E9D4-4267-AF91-2C6C63531BB3}" srcOrd="6" destOrd="0" presId="urn:microsoft.com/office/officeart/2005/8/layout/cycle8"/>
    <dgm:cxn modelId="{FBFD0E03-21F9-45B5-86DD-3875DE8EFCDD}" type="presParOf" srcId="{BFCEA267-DBD9-454E-B720-B00D3B4CA550}" destId="{30E62388-0932-4991-85BA-CEC9C31CE515}" srcOrd="7" destOrd="0" presId="urn:microsoft.com/office/officeart/2005/8/layout/cycle8"/>
    <dgm:cxn modelId="{F1D2A142-C5ED-4BDC-8FC4-314D3B10691D}" type="presParOf" srcId="{BFCEA267-DBD9-454E-B720-B00D3B4CA550}" destId="{5F24B6C6-0BC9-41EB-B179-257FBB0A5DD3}" srcOrd="8" destOrd="0" presId="urn:microsoft.com/office/officeart/2005/8/layout/cycle8"/>
    <dgm:cxn modelId="{5BF5FB45-4D42-406A-9F7F-FE13D991F18F}" type="presParOf" srcId="{BFCEA267-DBD9-454E-B720-B00D3B4CA550}" destId="{B3619785-CF53-4FD5-9FAB-47C210F2F5B4}" srcOrd="9" destOrd="0" presId="urn:microsoft.com/office/officeart/2005/8/layout/cycle8"/>
    <dgm:cxn modelId="{E337ACFA-503B-40DC-A416-541496821ED7}" type="presParOf" srcId="{BFCEA267-DBD9-454E-B720-B00D3B4CA550}" destId="{3A7EFEED-6036-48EB-AF73-32A437B6C62E}" srcOrd="10" destOrd="0" presId="urn:microsoft.com/office/officeart/2005/8/layout/cycle8"/>
    <dgm:cxn modelId="{C56105E9-27BC-4F83-BF32-C731519DE465}" type="presParOf" srcId="{BFCEA267-DBD9-454E-B720-B00D3B4CA550}" destId="{81D825FC-C236-42F3-83F2-B7E27C3515F5}" srcOrd="11" destOrd="0" presId="urn:microsoft.com/office/officeart/2005/8/layout/cycle8"/>
    <dgm:cxn modelId="{9EAC4B65-B11A-4CFC-8103-18E0105C3632}" type="presParOf" srcId="{BFCEA267-DBD9-454E-B720-B00D3B4CA550}" destId="{B9E4F2D3-3649-4A1B-8CBD-CE4D7316212F}" srcOrd="12" destOrd="0" presId="urn:microsoft.com/office/officeart/2005/8/layout/cycle8"/>
    <dgm:cxn modelId="{C59F5109-B47D-43D2-B261-75E1FFF054E9}" type="presParOf" srcId="{BFCEA267-DBD9-454E-B720-B00D3B4CA550}" destId="{9EBA5D31-BB6F-4C2F-9A0B-AB0CE7AC3A06}" srcOrd="13" destOrd="0" presId="urn:microsoft.com/office/officeart/2005/8/layout/cycle8"/>
    <dgm:cxn modelId="{8882906E-3250-4628-AF25-F6DBDBF1568B}" type="presParOf" srcId="{BFCEA267-DBD9-454E-B720-B00D3B4CA550}" destId="{1490D833-FB13-40FC-BFE1-FDC4ADB67F7D}" srcOrd="14" destOrd="0" presId="urn:microsoft.com/office/officeart/2005/8/layout/cycle8"/>
    <dgm:cxn modelId="{5909001A-C852-4425-96EE-B534B1029C58}" type="presParOf" srcId="{BFCEA267-DBD9-454E-B720-B00D3B4CA550}" destId="{2860D9D5-C173-487A-BB77-EA317C746715}" srcOrd="15" destOrd="0" presId="urn:microsoft.com/office/officeart/2005/8/layout/cycle8"/>
    <dgm:cxn modelId="{EADB606C-8A05-44C8-B4CB-45EB0D59D94D}" type="presParOf" srcId="{BFCEA267-DBD9-454E-B720-B00D3B4CA550}" destId="{F814A6D0-639B-4473-8B46-2EDFE2F87E31}" srcOrd="16" destOrd="0" presId="urn:microsoft.com/office/officeart/2005/8/layout/cycle8"/>
    <dgm:cxn modelId="{C74531FE-1CB0-47B3-91CE-A45C182ED4B8}" type="presParOf" srcId="{BFCEA267-DBD9-454E-B720-B00D3B4CA550}" destId="{AD93C9DB-D02F-48E1-95E6-6F20D2B0638B}" srcOrd="17" destOrd="0" presId="urn:microsoft.com/office/officeart/2005/8/layout/cycle8"/>
    <dgm:cxn modelId="{B6298A3C-38C4-4B16-91A9-318A29B0A320}" type="presParOf" srcId="{BFCEA267-DBD9-454E-B720-B00D3B4CA550}" destId="{DCD3ABCD-048F-406E-B27F-F4710B08625B}" srcOrd="18" destOrd="0" presId="urn:microsoft.com/office/officeart/2005/8/layout/cycle8"/>
    <dgm:cxn modelId="{CE32504F-C5F9-479C-AEA6-7BA0E9F9A9EC}" type="presParOf" srcId="{BFCEA267-DBD9-454E-B720-B00D3B4CA550}" destId="{9DC49640-B665-46B0-B557-CD504D326D40}" srcOrd="19" destOrd="0" presId="urn:microsoft.com/office/officeart/2005/8/layout/cycle8"/>
    <dgm:cxn modelId="{27A1BD30-6BDC-404E-B563-940D44074558}" type="presParOf" srcId="{BFCEA267-DBD9-454E-B720-B00D3B4CA550}" destId="{EEE9E52B-785B-47F8-AEEA-FAEADCE1399A}" srcOrd="20" destOrd="0" presId="urn:microsoft.com/office/officeart/2005/8/layout/cycle8"/>
    <dgm:cxn modelId="{A4FE0DCE-EBFF-4F3D-839A-EF8C65C66E66}" type="presParOf" srcId="{BFCEA267-DBD9-454E-B720-B00D3B4CA550}" destId="{A4B60A7B-86A0-4086-9136-1EA26736691C}" srcOrd="21" destOrd="0" presId="urn:microsoft.com/office/officeart/2005/8/layout/cycle8"/>
    <dgm:cxn modelId="{C32D7C87-5DD7-455B-8C62-340D521C9E76}" type="presParOf" srcId="{BFCEA267-DBD9-454E-B720-B00D3B4CA550}" destId="{EB4D1633-B236-4591-AF1A-2BACC04C7520}" srcOrd="22" destOrd="0" presId="urn:microsoft.com/office/officeart/2005/8/layout/cycle8"/>
    <dgm:cxn modelId="{31DE91B2-3415-4E52-986F-410B10F0A252}" type="presParOf" srcId="{BFCEA267-DBD9-454E-B720-B00D3B4CA550}" destId="{CC9EF90F-9127-4C8D-98E2-4F2439042C18}" srcOrd="23" destOrd="0" presId="urn:microsoft.com/office/officeart/2005/8/layout/cycle8"/>
    <dgm:cxn modelId="{C6C64CED-13AC-41DC-9F81-F496A317C6B2}" type="presParOf" srcId="{BFCEA267-DBD9-454E-B720-B00D3B4CA550}" destId="{58577498-3ADB-4608-A2FF-35216A145DA5}" srcOrd="24" destOrd="0" presId="urn:microsoft.com/office/officeart/2005/8/layout/cycle8"/>
    <dgm:cxn modelId="{030EFFCC-2E28-4AB9-A82B-75D8BB131BF1}" type="presParOf" srcId="{BFCEA267-DBD9-454E-B720-B00D3B4CA550}" destId="{B0A4267A-164D-4B58-97AA-DD4DDE411B80}" srcOrd="25" destOrd="0" presId="urn:microsoft.com/office/officeart/2005/8/layout/cycle8"/>
    <dgm:cxn modelId="{78F6B4ED-BC78-4226-B1B1-8C111F5C15BA}" type="presParOf" srcId="{BFCEA267-DBD9-454E-B720-B00D3B4CA550}" destId="{E272D37A-0AB7-4672-B4C6-06248AEECD6E}" srcOrd="26" destOrd="0" presId="urn:microsoft.com/office/officeart/2005/8/layout/cycle8"/>
    <dgm:cxn modelId="{FCEFE793-34D0-40D3-8231-9488A69C2072}" type="presParOf" srcId="{BFCEA267-DBD9-454E-B720-B00D3B4CA550}" destId="{5C90948B-85A0-4EFF-ADAA-FA46ED9705AB}" srcOrd="27" destOrd="0" presId="urn:microsoft.com/office/officeart/2005/8/layout/cycle8"/>
    <dgm:cxn modelId="{8DB29415-BD9E-42B2-AACD-4619B232BD36}" type="presParOf" srcId="{BFCEA267-DBD9-454E-B720-B00D3B4CA550}" destId="{5ED03045-6CC7-4D22-9F36-9A337896E422}" srcOrd="28" destOrd="0" presId="urn:microsoft.com/office/officeart/2005/8/layout/cycle8"/>
    <dgm:cxn modelId="{1EEA1A69-F0FD-4245-B5FC-C87AB163B9A5}" type="presParOf" srcId="{BFCEA267-DBD9-454E-B720-B00D3B4CA550}" destId="{D5E74D05-AA61-4AA0-BB12-3EEDA14A7691}" srcOrd="29" destOrd="0" presId="urn:microsoft.com/office/officeart/2005/8/layout/cycle8"/>
    <dgm:cxn modelId="{636DB7CE-B9AC-465B-9D65-DB2A724C5915}" type="presParOf" srcId="{BFCEA267-DBD9-454E-B720-B00D3B4CA550}" destId="{0E9F5735-E627-498F-BE66-A8A632D4E688}" srcOrd="30" destOrd="0" presId="urn:microsoft.com/office/officeart/2005/8/layout/cycle8"/>
    <dgm:cxn modelId="{64615510-635A-498E-A350-4549D30D8FF7}" type="presParOf" srcId="{BFCEA267-DBD9-454E-B720-B00D3B4CA550}" destId="{834A03FE-D630-4BB0-A59D-6FCAF1A566B8}" srcOrd="31" destOrd="0" presId="urn:microsoft.com/office/officeart/2005/8/layout/cycle8"/>
    <dgm:cxn modelId="{1CEE274F-1BA7-41DB-A892-F0377CE8F452}" type="presParOf" srcId="{BFCEA267-DBD9-454E-B720-B00D3B4CA550}" destId="{50993A8F-669E-4114-92AE-85B42B3FB2A6}" srcOrd="32" destOrd="0" presId="urn:microsoft.com/office/officeart/2005/8/layout/cycle8"/>
    <dgm:cxn modelId="{D4707498-9F41-47D7-918C-6C702B6208E5}" type="presParOf" srcId="{BFCEA267-DBD9-454E-B720-B00D3B4CA550}" destId="{CEB0CA37-F0D0-4339-BD37-3685E637B0E8}" srcOrd="33" destOrd="0" presId="urn:microsoft.com/office/officeart/2005/8/layout/cycle8"/>
    <dgm:cxn modelId="{18A3B405-6943-4D92-8EF5-1314EEFFBA5B}" type="presParOf" srcId="{BFCEA267-DBD9-454E-B720-B00D3B4CA550}" destId="{A8C9B08B-148B-484B-ABD8-807F3E89CCB6}"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791C9-C1FD-4871-A01A-4383B26874AB}">
      <dsp:nvSpPr>
        <dsp:cNvPr id="0" name=""/>
        <dsp:cNvSpPr/>
      </dsp:nvSpPr>
      <dsp:spPr>
        <a:xfrm>
          <a:off x="1539974" y="343966"/>
          <a:ext cx="4736592" cy="4736592"/>
        </a:xfrm>
        <a:prstGeom prst="pie">
          <a:avLst>
            <a:gd name="adj1" fmla="val 16200000"/>
            <a:gd name="adj2" fmla="val 19285716"/>
          </a:avLst>
        </a:prstGeom>
        <a:gradFill rotWithShape="0">
          <a:gsLst>
            <a:gs pos="0">
              <a:schemeClr val="accent5">
                <a:hueOff val="0"/>
                <a:satOff val="0"/>
                <a:lumOff val="0"/>
                <a:alphaOff val="0"/>
                <a:tint val="83000"/>
                <a:shade val="100000"/>
                <a:alpha val="100000"/>
                <a:hueMod val="100000"/>
                <a:satMod val="220000"/>
                <a:lumMod val="90000"/>
              </a:schemeClr>
            </a:gs>
            <a:gs pos="76000">
              <a:schemeClr val="accent5">
                <a:hueOff val="0"/>
                <a:satOff val="0"/>
                <a:lumOff val="0"/>
                <a:alphaOff val="0"/>
                <a:shade val="100000"/>
              </a:schemeClr>
            </a:gs>
            <a:gs pos="100000">
              <a:schemeClr val="accent5">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Knowledge</a:t>
          </a:r>
          <a:endParaRPr lang="en-US" sz="1800" kern="1200" dirty="0"/>
        </a:p>
      </dsp:txBody>
      <dsp:txXfrm>
        <a:off x="4028376" y="783793"/>
        <a:ext cx="1127760" cy="902208"/>
      </dsp:txXfrm>
    </dsp:sp>
    <dsp:sp modelId="{ABD759EF-2FEF-4837-BAE0-C417C6EC5D51}">
      <dsp:nvSpPr>
        <dsp:cNvPr id="0" name=""/>
        <dsp:cNvSpPr/>
      </dsp:nvSpPr>
      <dsp:spPr>
        <a:xfrm>
          <a:off x="1600873" y="420090"/>
          <a:ext cx="4736592" cy="4736592"/>
        </a:xfrm>
        <a:prstGeom prst="pie">
          <a:avLst>
            <a:gd name="adj1" fmla="val 19285716"/>
            <a:gd name="adj2" fmla="val 771428"/>
          </a:avLst>
        </a:prstGeom>
        <a:gradFill rotWithShape="0">
          <a:gsLst>
            <a:gs pos="0">
              <a:schemeClr val="accent5">
                <a:hueOff val="-2038935"/>
                <a:satOff val="14013"/>
                <a:lumOff val="-1373"/>
                <a:alphaOff val="0"/>
                <a:tint val="83000"/>
                <a:shade val="100000"/>
                <a:alpha val="100000"/>
                <a:hueMod val="100000"/>
                <a:satMod val="220000"/>
                <a:lumMod val="90000"/>
              </a:schemeClr>
            </a:gs>
            <a:gs pos="76000">
              <a:schemeClr val="accent5">
                <a:hueOff val="-2038935"/>
                <a:satOff val="14013"/>
                <a:lumOff val="-1373"/>
                <a:alphaOff val="0"/>
                <a:shade val="100000"/>
              </a:schemeClr>
            </a:gs>
            <a:gs pos="100000">
              <a:schemeClr val="accent5">
                <a:hueOff val="-2038935"/>
                <a:satOff val="14013"/>
                <a:lumOff val="-1373"/>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Skill</a:t>
          </a:r>
          <a:endParaRPr lang="en-US" sz="1800" kern="1200" dirty="0"/>
        </a:p>
      </dsp:txBody>
      <dsp:txXfrm>
        <a:off x="4817808" y="2137105"/>
        <a:ext cx="1296924" cy="789432"/>
      </dsp:txXfrm>
    </dsp:sp>
    <dsp:sp modelId="{5F24B6C6-0BC9-41EB-B179-257FBB0A5DD3}">
      <dsp:nvSpPr>
        <dsp:cNvPr id="0" name=""/>
        <dsp:cNvSpPr/>
      </dsp:nvSpPr>
      <dsp:spPr>
        <a:xfrm>
          <a:off x="1578881" y="515950"/>
          <a:ext cx="4736592" cy="4736592"/>
        </a:xfrm>
        <a:prstGeom prst="pie">
          <a:avLst>
            <a:gd name="adj1" fmla="val 771428"/>
            <a:gd name="adj2" fmla="val 3857143"/>
          </a:avLst>
        </a:prstGeom>
        <a:gradFill rotWithShape="0">
          <a:gsLst>
            <a:gs pos="0">
              <a:schemeClr val="accent5">
                <a:hueOff val="-4077871"/>
                <a:satOff val="28025"/>
                <a:lumOff val="-2745"/>
                <a:alphaOff val="0"/>
                <a:tint val="83000"/>
                <a:shade val="100000"/>
                <a:alpha val="100000"/>
                <a:hueMod val="100000"/>
                <a:satMod val="220000"/>
                <a:lumMod val="90000"/>
              </a:schemeClr>
            </a:gs>
            <a:gs pos="76000">
              <a:schemeClr val="accent5">
                <a:hueOff val="-4077871"/>
                <a:satOff val="28025"/>
                <a:lumOff val="-2745"/>
                <a:alphaOff val="0"/>
                <a:shade val="100000"/>
              </a:schemeClr>
            </a:gs>
            <a:gs pos="100000">
              <a:schemeClr val="accent5">
                <a:hueOff val="-4077871"/>
                <a:satOff val="28025"/>
                <a:lumOff val="-2745"/>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Collaborate</a:t>
          </a:r>
          <a:endParaRPr lang="en-US" sz="1800" kern="1200" dirty="0"/>
        </a:p>
      </dsp:txBody>
      <dsp:txXfrm>
        <a:off x="4620450" y="3321253"/>
        <a:ext cx="1127760" cy="874014"/>
      </dsp:txXfrm>
    </dsp:sp>
    <dsp:sp modelId="{B9E4F2D3-3649-4A1B-8CBD-CE4D7316212F}">
      <dsp:nvSpPr>
        <dsp:cNvPr id="0" name=""/>
        <dsp:cNvSpPr/>
      </dsp:nvSpPr>
      <dsp:spPr>
        <a:xfrm>
          <a:off x="1490916" y="558241"/>
          <a:ext cx="4736592" cy="4736592"/>
        </a:xfrm>
        <a:prstGeom prst="pie">
          <a:avLst>
            <a:gd name="adj1" fmla="val 3857226"/>
            <a:gd name="adj2" fmla="val 6942858"/>
          </a:avLst>
        </a:prstGeom>
        <a:gradFill rotWithShape="0">
          <a:gsLst>
            <a:gs pos="0">
              <a:schemeClr val="accent5">
                <a:hueOff val="-6116806"/>
                <a:satOff val="42038"/>
                <a:lumOff val="-4118"/>
                <a:alphaOff val="0"/>
                <a:tint val="83000"/>
                <a:shade val="100000"/>
                <a:alpha val="100000"/>
                <a:hueMod val="100000"/>
                <a:satMod val="220000"/>
                <a:lumMod val="90000"/>
              </a:schemeClr>
            </a:gs>
            <a:gs pos="76000">
              <a:schemeClr val="accent5">
                <a:hueOff val="-6116806"/>
                <a:satOff val="42038"/>
                <a:lumOff val="-4118"/>
                <a:alphaOff val="0"/>
                <a:shade val="100000"/>
              </a:schemeClr>
            </a:gs>
            <a:gs pos="100000">
              <a:schemeClr val="accent5">
                <a:hueOff val="-6116806"/>
                <a:satOff val="42038"/>
                <a:lumOff val="-4118"/>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smtClean="0"/>
            <a:t>Create</a:t>
          </a:r>
          <a:endParaRPr lang="en-US" sz="1800" kern="1200" dirty="0"/>
        </a:p>
      </dsp:txBody>
      <dsp:txXfrm>
        <a:off x="3309429" y="4279849"/>
        <a:ext cx="1099566" cy="789432"/>
      </dsp:txXfrm>
    </dsp:sp>
    <dsp:sp modelId="{F814A6D0-639B-4473-8B46-2EDFE2F87E31}">
      <dsp:nvSpPr>
        <dsp:cNvPr id="0" name=""/>
        <dsp:cNvSpPr/>
      </dsp:nvSpPr>
      <dsp:spPr>
        <a:xfrm>
          <a:off x="1402951" y="515950"/>
          <a:ext cx="4736592" cy="4736592"/>
        </a:xfrm>
        <a:prstGeom prst="pie">
          <a:avLst>
            <a:gd name="adj1" fmla="val 6942858"/>
            <a:gd name="adj2" fmla="val 10028574"/>
          </a:avLst>
        </a:prstGeom>
        <a:gradFill rotWithShape="0">
          <a:gsLst>
            <a:gs pos="0">
              <a:schemeClr val="accent5">
                <a:hueOff val="-8155742"/>
                <a:satOff val="56051"/>
                <a:lumOff val="-5491"/>
                <a:alphaOff val="0"/>
                <a:tint val="83000"/>
                <a:shade val="100000"/>
                <a:alpha val="100000"/>
                <a:hueMod val="100000"/>
                <a:satMod val="220000"/>
                <a:lumMod val="90000"/>
              </a:schemeClr>
            </a:gs>
            <a:gs pos="76000">
              <a:schemeClr val="accent5">
                <a:hueOff val="-8155742"/>
                <a:satOff val="56051"/>
                <a:lumOff val="-5491"/>
                <a:alphaOff val="0"/>
                <a:shade val="100000"/>
              </a:schemeClr>
            </a:gs>
            <a:gs pos="100000">
              <a:schemeClr val="accent5">
                <a:hueOff val="-8155742"/>
                <a:satOff val="56051"/>
                <a:lumOff val="-5491"/>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Structure</a:t>
          </a:r>
          <a:endParaRPr lang="en-US" sz="1800" kern="1200" dirty="0"/>
        </a:p>
      </dsp:txBody>
      <dsp:txXfrm>
        <a:off x="1970214" y="3321253"/>
        <a:ext cx="1127760" cy="874014"/>
      </dsp:txXfrm>
    </dsp:sp>
    <dsp:sp modelId="{EEE9E52B-785B-47F8-AEEA-FAEADCE1399A}">
      <dsp:nvSpPr>
        <dsp:cNvPr id="0" name=""/>
        <dsp:cNvSpPr/>
      </dsp:nvSpPr>
      <dsp:spPr>
        <a:xfrm>
          <a:off x="1380959" y="420090"/>
          <a:ext cx="4736592" cy="4736592"/>
        </a:xfrm>
        <a:prstGeom prst="pie">
          <a:avLst>
            <a:gd name="adj1" fmla="val 10028574"/>
            <a:gd name="adj2" fmla="val 13114284"/>
          </a:avLst>
        </a:prstGeom>
        <a:gradFill rotWithShape="0">
          <a:gsLst>
            <a:gs pos="0">
              <a:schemeClr val="accent5">
                <a:hueOff val="-10194677"/>
                <a:satOff val="70063"/>
                <a:lumOff val="-6863"/>
                <a:alphaOff val="0"/>
                <a:tint val="83000"/>
                <a:shade val="100000"/>
                <a:alpha val="100000"/>
                <a:hueMod val="100000"/>
                <a:satMod val="220000"/>
                <a:lumMod val="90000"/>
              </a:schemeClr>
            </a:gs>
            <a:gs pos="76000">
              <a:schemeClr val="accent5">
                <a:hueOff val="-10194677"/>
                <a:satOff val="70063"/>
                <a:lumOff val="-6863"/>
                <a:alphaOff val="0"/>
                <a:shade val="100000"/>
              </a:schemeClr>
            </a:gs>
            <a:gs pos="100000">
              <a:schemeClr val="accent5">
                <a:hueOff val="-10194677"/>
                <a:satOff val="70063"/>
                <a:lumOff val="-6863"/>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Publish</a:t>
          </a:r>
          <a:endParaRPr lang="en-US" sz="1800" kern="1200" dirty="0"/>
        </a:p>
      </dsp:txBody>
      <dsp:txXfrm>
        <a:off x="1603692" y="2137105"/>
        <a:ext cx="1296924" cy="789432"/>
      </dsp:txXfrm>
    </dsp:sp>
    <dsp:sp modelId="{58577498-3ADB-4608-A2FF-35216A145DA5}">
      <dsp:nvSpPr>
        <dsp:cNvPr id="0" name=""/>
        <dsp:cNvSpPr/>
      </dsp:nvSpPr>
      <dsp:spPr>
        <a:xfrm>
          <a:off x="1441858" y="343966"/>
          <a:ext cx="4736592" cy="4736592"/>
        </a:xfrm>
        <a:prstGeom prst="pie">
          <a:avLst>
            <a:gd name="adj1" fmla="val 13114284"/>
            <a:gd name="adj2" fmla="val 16200000"/>
          </a:avLst>
        </a:prstGeom>
        <a:gradFill rotWithShape="0">
          <a:gsLst>
            <a:gs pos="0">
              <a:schemeClr val="accent5">
                <a:hueOff val="-12233612"/>
                <a:satOff val="84076"/>
                <a:lumOff val="-8236"/>
                <a:alphaOff val="0"/>
                <a:tint val="83000"/>
                <a:shade val="100000"/>
                <a:alpha val="100000"/>
                <a:hueMod val="100000"/>
                <a:satMod val="220000"/>
                <a:lumMod val="90000"/>
              </a:schemeClr>
            </a:gs>
            <a:gs pos="76000">
              <a:schemeClr val="accent5">
                <a:hueOff val="-12233612"/>
                <a:satOff val="84076"/>
                <a:lumOff val="-8236"/>
                <a:alphaOff val="0"/>
                <a:shade val="100000"/>
              </a:schemeClr>
            </a:gs>
            <a:gs pos="100000">
              <a:schemeClr val="accent5">
                <a:hueOff val="-12233612"/>
                <a:satOff val="84076"/>
                <a:lumOff val="-8236"/>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Reflect</a:t>
          </a:r>
          <a:endParaRPr lang="en-US" sz="1800" kern="1200" dirty="0"/>
        </a:p>
      </dsp:txBody>
      <dsp:txXfrm>
        <a:off x="2562288" y="783793"/>
        <a:ext cx="1127760" cy="902208"/>
      </dsp:txXfrm>
    </dsp:sp>
    <dsp:sp modelId="{5ED03045-6CC7-4D22-9F36-9A337896E422}">
      <dsp:nvSpPr>
        <dsp:cNvPr id="0" name=""/>
        <dsp:cNvSpPr/>
      </dsp:nvSpPr>
      <dsp:spPr>
        <a:xfrm>
          <a:off x="1246520" y="50749"/>
          <a:ext cx="5323027" cy="5323027"/>
        </a:xfrm>
        <a:prstGeom prst="circularArrow">
          <a:avLst>
            <a:gd name="adj1" fmla="val 5085"/>
            <a:gd name="adj2" fmla="val 327528"/>
            <a:gd name="adj3" fmla="val 18957827"/>
            <a:gd name="adj4" fmla="val 16200343"/>
            <a:gd name="adj5" fmla="val 5932"/>
          </a:avLst>
        </a:prstGeom>
        <a:gradFill rotWithShape="0">
          <a:gsLst>
            <a:gs pos="0">
              <a:schemeClr val="accent5">
                <a:hueOff val="0"/>
                <a:satOff val="0"/>
                <a:lumOff val="0"/>
                <a:alphaOff val="0"/>
                <a:tint val="83000"/>
                <a:shade val="100000"/>
                <a:alpha val="100000"/>
                <a:hueMod val="100000"/>
                <a:satMod val="220000"/>
                <a:lumMod val="90000"/>
              </a:schemeClr>
            </a:gs>
            <a:gs pos="76000">
              <a:schemeClr val="accent5">
                <a:hueOff val="0"/>
                <a:satOff val="0"/>
                <a:lumOff val="0"/>
                <a:alphaOff val="0"/>
                <a:shade val="100000"/>
              </a:schemeClr>
            </a:gs>
            <a:gs pos="100000">
              <a:schemeClr val="accent5">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5E74D05-AA61-4AA0-BB12-3EEDA14A7691}">
      <dsp:nvSpPr>
        <dsp:cNvPr id="0" name=""/>
        <dsp:cNvSpPr/>
      </dsp:nvSpPr>
      <dsp:spPr>
        <a:xfrm>
          <a:off x="1307802" y="127210"/>
          <a:ext cx="5323027" cy="5323027"/>
        </a:xfrm>
        <a:prstGeom prst="circularArrow">
          <a:avLst>
            <a:gd name="adj1" fmla="val 5085"/>
            <a:gd name="adj2" fmla="val 327528"/>
            <a:gd name="adj3" fmla="val 443744"/>
            <a:gd name="adj4" fmla="val 19285776"/>
            <a:gd name="adj5" fmla="val 5932"/>
          </a:avLst>
        </a:prstGeom>
        <a:gradFill rotWithShape="0">
          <a:gsLst>
            <a:gs pos="0">
              <a:schemeClr val="accent5">
                <a:hueOff val="-2038935"/>
                <a:satOff val="14013"/>
                <a:lumOff val="-1373"/>
                <a:alphaOff val="0"/>
                <a:tint val="83000"/>
                <a:shade val="100000"/>
                <a:alpha val="100000"/>
                <a:hueMod val="100000"/>
                <a:satMod val="220000"/>
                <a:lumMod val="90000"/>
              </a:schemeClr>
            </a:gs>
            <a:gs pos="76000">
              <a:schemeClr val="accent5">
                <a:hueOff val="-2038935"/>
                <a:satOff val="14013"/>
                <a:lumOff val="-1373"/>
                <a:alphaOff val="0"/>
                <a:shade val="100000"/>
              </a:schemeClr>
            </a:gs>
            <a:gs pos="100000">
              <a:schemeClr val="accent5">
                <a:hueOff val="-2038935"/>
                <a:satOff val="14013"/>
                <a:lumOff val="-1373"/>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E9F5735-E627-498F-BE66-A8A632D4E688}">
      <dsp:nvSpPr>
        <dsp:cNvPr id="0" name=""/>
        <dsp:cNvSpPr/>
      </dsp:nvSpPr>
      <dsp:spPr>
        <a:xfrm>
          <a:off x="1285733" y="222847"/>
          <a:ext cx="5323027" cy="5323027"/>
        </a:xfrm>
        <a:prstGeom prst="circularArrow">
          <a:avLst>
            <a:gd name="adj1" fmla="val 5085"/>
            <a:gd name="adj2" fmla="val 327528"/>
            <a:gd name="adj3" fmla="val 3529100"/>
            <a:gd name="adj4" fmla="val 770764"/>
            <a:gd name="adj5" fmla="val 5932"/>
          </a:avLst>
        </a:prstGeom>
        <a:gradFill rotWithShape="0">
          <a:gsLst>
            <a:gs pos="0">
              <a:schemeClr val="accent5">
                <a:hueOff val="-4077871"/>
                <a:satOff val="28025"/>
                <a:lumOff val="-2745"/>
                <a:alphaOff val="0"/>
                <a:tint val="83000"/>
                <a:shade val="100000"/>
                <a:alpha val="100000"/>
                <a:hueMod val="100000"/>
                <a:satMod val="220000"/>
                <a:lumMod val="90000"/>
              </a:schemeClr>
            </a:gs>
            <a:gs pos="76000">
              <a:schemeClr val="accent5">
                <a:hueOff val="-4077871"/>
                <a:satOff val="28025"/>
                <a:lumOff val="-2745"/>
                <a:alphaOff val="0"/>
                <a:shade val="100000"/>
              </a:schemeClr>
            </a:gs>
            <a:gs pos="100000">
              <a:schemeClr val="accent5">
                <a:hueOff val="-4077871"/>
                <a:satOff val="28025"/>
                <a:lumOff val="-2745"/>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34A03FE-D630-4BB0-A59D-6FCAF1A566B8}">
      <dsp:nvSpPr>
        <dsp:cNvPr id="0" name=""/>
        <dsp:cNvSpPr/>
      </dsp:nvSpPr>
      <dsp:spPr>
        <a:xfrm>
          <a:off x="1197698" y="264899"/>
          <a:ext cx="5323027" cy="5323027"/>
        </a:xfrm>
        <a:prstGeom prst="circularArrow">
          <a:avLst>
            <a:gd name="adj1" fmla="val 5085"/>
            <a:gd name="adj2" fmla="val 327528"/>
            <a:gd name="adj3" fmla="val 6615046"/>
            <a:gd name="adj4" fmla="val 3857426"/>
            <a:gd name="adj5" fmla="val 5932"/>
          </a:avLst>
        </a:prstGeom>
        <a:gradFill rotWithShape="0">
          <a:gsLst>
            <a:gs pos="0">
              <a:schemeClr val="accent5">
                <a:hueOff val="-6116806"/>
                <a:satOff val="42038"/>
                <a:lumOff val="-4118"/>
                <a:alphaOff val="0"/>
                <a:tint val="83000"/>
                <a:shade val="100000"/>
                <a:alpha val="100000"/>
                <a:hueMod val="100000"/>
                <a:satMod val="220000"/>
                <a:lumMod val="90000"/>
              </a:schemeClr>
            </a:gs>
            <a:gs pos="76000">
              <a:schemeClr val="accent5">
                <a:hueOff val="-6116806"/>
                <a:satOff val="42038"/>
                <a:lumOff val="-4118"/>
                <a:alphaOff val="0"/>
                <a:shade val="100000"/>
              </a:schemeClr>
            </a:gs>
            <a:gs pos="100000">
              <a:schemeClr val="accent5">
                <a:hueOff val="-6116806"/>
                <a:satOff val="42038"/>
                <a:lumOff val="-4118"/>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0993A8F-669E-4114-92AE-85B42B3FB2A6}">
      <dsp:nvSpPr>
        <dsp:cNvPr id="0" name=""/>
        <dsp:cNvSpPr/>
      </dsp:nvSpPr>
      <dsp:spPr>
        <a:xfrm>
          <a:off x="1109664" y="222847"/>
          <a:ext cx="5323027" cy="5323027"/>
        </a:xfrm>
        <a:prstGeom prst="circularArrow">
          <a:avLst>
            <a:gd name="adj1" fmla="val 5085"/>
            <a:gd name="adj2" fmla="val 327528"/>
            <a:gd name="adj3" fmla="val 9701707"/>
            <a:gd name="adj4" fmla="val 6943371"/>
            <a:gd name="adj5" fmla="val 5932"/>
          </a:avLst>
        </a:prstGeom>
        <a:gradFill rotWithShape="0">
          <a:gsLst>
            <a:gs pos="0">
              <a:schemeClr val="accent5">
                <a:hueOff val="-8155742"/>
                <a:satOff val="56051"/>
                <a:lumOff val="-5491"/>
                <a:alphaOff val="0"/>
                <a:tint val="83000"/>
                <a:shade val="100000"/>
                <a:alpha val="100000"/>
                <a:hueMod val="100000"/>
                <a:satMod val="220000"/>
                <a:lumMod val="90000"/>
              </a:schemeClr>
            </a:gs>
            <a:gs pos="76000">
              <a:schemeClr val="accent5">
                <a:hueOff val="-8155742"/>
                <a:satOff val="56051"/>
                <a:lumOff val="-5491"/>
                <a:alphaOff val="0"/>
                <a:shade val="100000"/>
              </a:schemeClr>
            </a:gs>
            <a:gs pos="100000">
              <a:schemeClr val="accent5">
                <a:hueOff val="-8155742"/>
                <a:satOff val="56051"/>
                <a:lumOff val="-5491"/>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EB0CA37-F0D0-4339-BD37-3685E637B0E8}">
      <dsp:nvSpPr>
        <dsp:cNvPr id="0" name=""/>
        <dsp:cNvSpPr/>
      </dsp:nvSpPr>
      <dsp:spPr>
        <a:xfrm>
          <a:off x="1087595" y="127210"/>
          <a:ext cx="5323027" cy="5323027"/>
        </a:xfrm>
        <a:prstGeom prst="circularArrow">
          <a:avLst>
            <a:gd name="adj1" fmla="val 5085"/>
            <a:gd name="adj2" fmla="val 327528"/>
            <a:gd name="adj3" fmla="val 12786695"/>
            <a:gd name="adj4" fmla="val 10028727"/>
            <a:gd name="adj5" fmla="val 5932"/>
          </a:avLst>
        </a:prstGeom>
        <a:gradFill rotWithShape="0">
          <a:gsLst>
            <a:gs pos="0">
              <a:schemeClr val="accent5">
                <a:hueOff val="-10194677"/>
                <a:satOff val="70063"/>
                <a:lumOff val="-6863"/>
                <a:alphaOff val="0"/>
                <a:tint val="83000"/>
                <a:shade val="100000"/>
                <a:alpha val="100000"/>
                <a:hueMod val="100000"/>
                <a:satMod val="220000"/>
                <a:lumMod val="90000"/>
              </a:schemeClr>
            </a:gs>
            <a:gs pos="76000">
              <a:schemeClr val="accent5">
                <a:hueOff val="-10194677"/>
                <a:satOff val="70063"/>
                <a:lumOff val="-6863"/>
                <a:alphaOff val="0"/>
                <a:shade val="100000"/>
              </a:schemeClr>
            </a:gs>
            <a:gs pos="100000">
              <a:schemeClr val="accent5">
                <a:hueOff val="-10194677"/>
                <a:satOff val="70063"/>
                <a:lumOff val="-6863"/>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8C9B08B-148B-484B-ABD8-807F3E89CCB6}">
      <dsp:nvSpPr>
        <dsp:cNvPr id="0" name=""/>
        <dsp:cNvSpPr/>
      </dsp:nvSpPr>
      <dsp:spPr>
        <a:xfrm>
          <a:off x="1148877" y="50749"/>
          <a:ext cx="5323027" cy="5323027"/>
        </a:xfrm>
        <a:prstGeom prst="circularArrow">
          <a:avLst>
            <a:gd name="adj1" fmla="val 5085"/>
            <a:gd name="adj2" fmla="val 327528"/>
            <a:gd name="adj3" fmla="val 15872129"/>
            <a:gd name="adj4" fmla="val 13114645"/>
            <a:gd name="adj5" fmla="val 5932"/>
          </a:avLst>
        </a:prstGeom>
        <a:gradFill rotWithShape="0">
          <a:gsLst>
            <a:gs pos="0">
              <a:schemeClr val="accent5">
                <a:hueOff val="-12233612"/>
                <a:satOff val="84076"/>
                <a:lumOff val="-8236"/>
                <a:alphaOff val="0"/>
                <a:tint val="83000"/>
                <a:shade val="100000"/>
                <a:alpha val="100000"/>
                <a:hueMod val="100000"/>
                <a:satMod val="220000"/>
                <a:lumMod val="90000"/>
              </a:schemeClr>
            </a:gs>
            <a:gs pos="76000">
              <a:schemeClr val="accent5">
                <a:hueOff val="-12233612"/>
                <a:satOff val="84076"/>
                <a:lumOff val="-8236"/>
                <a:alphaOff val="0"/>
                <a:shade val="100000"/>
              </a:schemeClr>
            </a:gs>
            <a:gs pos="100000">
              <a:schemeClr val="accent5">
                <a:hueOff val="-12233612"/>
                <a:satOff val="84076"/>
                <a:lumOff val="-8236"/>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53D5B57-398D-462F-9069-025181AF766C}" type="datetimeFigureOut">
              <a:rPr lang="en-US" smtClean="0"/>
              <a:t>10/1/2012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2BE88A2D-1D83-423D-BF90-AAE330462A6A}" type="slidenum">
              <a:rPr lang="en-US" smtClean="0"/>
              <a:t>‹#›</a:t>
            </a:fld>
            <a:endParaRPr lang="en-US"/>
          </a:p>
        </p:txBody>
      </p:sp>
    </p:spTree>
    <p:extLst>
      <p:ext uri="{BB962C8B-B14F-4D97-AF65-F5344CB8AC3E}">
        <p14:creationId xmlns:p14="http://schemas.microsoft.com/office/powerpoint/2010/main" val="2832975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AA7CC00-3917-431C-87CF-906B83BC1490}" type="datetimeFigureOut">
              <a:rPr lang="en-US" smtClean="0"/>
              <a:t>10/1/2012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636DBB5-BC00-4A72-BC47-AD3FD55302C1}" type="slidenum">
              <a:rPr lang="en-US" smtClean="0"/>
              <a:t>‹#›</a:t>
            </a:fld>
            <a:endParaRPr lang="en-US"/>
          </a:p>
        </p:txBody>
      </p:sp>
    </p:spTree>
    <p:extLst>
      <p:ext uri="{BB962C8B-B14F-4D97-AF65-F5344CB8AC3E}">
        <p14:creationId xmlns:p14="http://schemas.microsoft.com/office/powerpoint/2010/main" val="39597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1</a:t>
            </a:fld>
            <a:endParaRPr lang="en-US"/>
          </a:p>
        </p:txBody>
      </p:sp>
    </p:spTree>
    <p:extLst>
      <p:ext uri="{BB962C8B-B14F-4D97-AF65-F5344CB8AC3E}">
        <p14:creationId xmlns:p14="http://schemas.microsoft.com/office/powerpoint/2010/main" val="397740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a:t>
            </a:r>
            <a:r>
              <a:rPr lang="en-US" baseline="0" dirty="0" smtClean="0"/>
              <a:t> Portfolio Definition Part 1:</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10</a:t>
            </a:fld>
            <a:endParaRPr lang="en-US"/>
          </a:p>
        </p:txBody>
      </p:sp>
    </p:spTree>
    <p:extLst>
      <p:ext uri="{BB962C8B-B14F-4D97-AF65-F5344CB8AC3E}">
        <p14:creationId xmlns:p14="http://schemas.microsoft.com/office/powerpoint/2010/main" val="261951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a:t>
            </a:r>
            <a:r>
              <a:rPr lang="en-US" baseline="0" dirty="0" smtClean="0"/>
              <a:t> Portfolio Definition Part 2:</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11</a:t>
            </a:fld>
            <a:endParaRPr lang="en-US"/>
          </a:p>
        </p:txBody>
      </p:sp>
    </p:spTree>
    <p:extLst>
      <p:ext uri="{BB962C8B-B14F-4D97-AF65-F5344CB8AC3E}">
        <p14:creationId xmlns:p14="http://schemas.microsoft.com/office/powerpoint/2010/main" val="90682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Digital</a:t>
            </a:r>
            <a:r>
              <a:rPr lang="en-US" baseline="0" dirty="0" smtClean="0"/>
              <a:t> Portfolio Definition Part 3:</a:t>
            </a:r>
            <a:endParaRPr lang="en-US" dirty="0" smtClean="0"/>
          </a:p>
        </p:txBody>
      </p:sp>
      <p:sp>
        <p:nvSpPr>
          <p:cNvPr id="4" name="Slide Number Placeholder 3"/>
          <p:cNvSpPr>
            <a:spLocks noGrp="1"/>
          </p:cNvSpPr>
          <p:nvPr>
            <p:ph type="sldNum" sz="quarter" idx="10"/>
          </p:nvPr>
        </p:nvSpPr>
        <p:spPr/>
        <p:txBody>
          <a:bodyPr/>
          <a:lstStyle/>
          <a:p>
            <a:fld id="{B636DBB5-BC00-4A72-BC47-AD3FD55302C1}" type="slidenum">
              <a:rPr lang="en-US" smtClean="0"/>
              <a:t>12</a:t>
            </a:fld>
            <a:endParaRPr lang="en-US"/>
          </a:p>
        </p:txBody>
      </p:sp>
    </p:spTree>
    <p:extLst>
      <p:ext uri="{BB962C8B-B14F-4D97-AF65-F5344CB8AC3E}">
        <p14:creationId xmlns:p14="http://schemas.microsoft.com/office/powerpoint/2010/main" val="1305071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Digital</a:t>
            </a:r>
            <a:r>
              <a:rPr lang="en-US" baseline="0" dirty="0" smtClean="0"/>
              <a:t> Portfolio Definition Part 3:</a:t>
            </a:r>
            <a:endParaRPr lang="en-US" dirty="0" smtClean="0"/>
          </a:p>
        </p:txBody>
      </p:sp>
      <p:sp>
        <p:nvSpPr>
          <p:cNvPr id="4" name="Slide Number Placeholder 3"/>
          <p:cNvSpPr>
            <a:spLocks noGrp="1"/>
          </p:cNvSpPr>
          <p:nvPr>
            <p:ph type="sldNum" sz="quarter" idx="10"/>
          </p:nvPr>
        </p:nvSpPr>
        <p:spPr/>
        <p:txBody>
          <a:bodyPr/>
          <a:lstStyle/>
          <a:p>
            <a:fld id="{B636DBB5-BC00-4A72-BC47-AD3FD55302C1}" type="slidenum">
              <a:rPr lang="en-US" smtClean="0"/>
              <a:t>13</a:t>
            </a:fld>
            <a:endParaRPr lang="en-US"/>
          </a:p>
        </p:txBody>
      </p:sp>
    </p:spTree>
    <p:extLst>
      <p:ext uri="{BB962C8B-B14F-4D97-AF65-F5344CB8AC3E}">
        <p14:creationId xmlns:p14="http://schemas.microsoft.com/office/powerpoint/2010/main" val="1305071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Educational</a:t>
            </a:r>
            <a:r>
              <a:rPr lang="en-US" baseline="0" dirty="0" smtClean="0"/>
              <a:t> theorists and educators have been discussing the educational benefits of portfolios for many years. Since 1991 Dr. Helen Barrett started promoting the use of digital portfolios.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14</a:t>
            </a:fld>
            <a:endParaRPr lang="en-US"/>
          </a:p>
        </p:txBody>
      </p:sp>
    </p:spTree>
    <p:extLst>
      <p:ext uri="{BB962C8B-B14F-4D97-AF65-F5344CB8AC3E}">
        <p14:creationId xmlns:p14="http://schemas.microsoft.com/office/powerpoint/2010/main" val="368646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Project-Based</a:t>
            </a:r>
            <a:r>
              <a:rPr lang="en-US" baseline="0" dirty="0" smtClean="0"/>
              <a:t> Learning: </a:t>
            </a:r>
            <a:r>
              <a:rPr lang="en-US" dirty="0" smtClean="0"/>
              <a:t>Digital portfolios are an ideal means of structuring project-based learning (</a:t>
            </a:r>
            <a:r>
              <a:rPr lang="en-US" dirty="0" err="1" smtClean="0"/>
              <a:t>Gulbahur</a:t>
            </a:r>
            <a:r>
              <a:rPr lang="en-US" dirty="0" smtClean="0"/>
              <a:t> &amp; </a:t>
            </a:r>
            <a:r>
              <a:rPr lang="en-US" dirty="0" err="1" smtClean="0"/>
              <a:t>Tinmaz</a:t>
            </a:r>
            <a:r>
              <a:rPr lang="en-US" dirty="0" smtClean="0"/>
              <a:t>,</a:t>
            </a:r>
            <a:r>
              <a:rPr lang="en-US" baseline="0" dirty="0" smtClean="0"/>
              <a:t> 2006)</a:t>
            </a:r>
            <a:r>
              <a:rPr lang="en-US" dirty="0" smtClean="0"/>
              <a:t>.</a:t>
            </a:r>
          </a:p>
        </p:txBody>
      </p:sp>
      <p:sp>
        <p:nvSpPr>
          <p:cNvPr id="4" name="Slide Number Placeholder 3"/>
          <p:cNvSpPr>
            <a:spLocks noGrp="1"/>
          </p:cNvSpPr>
          <p:nvPr>
            <p:ph type="sldNum" sz="quarter" idx="10"/>
          </p:nvPr>
        </p:nvSpPr>
        <p:spPr/>
        <p:txBody>
          <a:bodyPr/>
          <a:lstStyle/>
          <a:p>
            <a:fld id="{B636DBB5-BC00-4A72-BC47-AD3FD55302C1}" type="slidenum">
              <a:rPr lang="en-US" smtClean="0"/>
              <a:t>15</a:t>
            </a:fld>
            <a:endParaRPr lang="en-US"/>
          </a:p>
        </p:txBody>
      </p:sp>
    </p:spTree>
    <p:extLst>
      <p:ext uri="{BB962C8B-B14F-4D97-AF65-F5344CB8AC3E}">
        <p14:creationId xmlns:p14="http://schemas.microsoft.com/office/powerpoint/2010/main" val="404103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Collaborative Learning: The actual structure of digital portfolios encourage collaborative learning (</a:t>
            </a:r>
            <a:r>
              <a:rPr lang="en-US" dirty="0" err="1" smtClean="0"/>
              <a:t>Chelliah</a:t>
            </a:r>
            <a:r>
              <a:rPr lang="en-US" baseline="0" dirty="0" smtClean="0"/>
              <a:t> &amp; Clarke, 2011).</a:t>
            </a:r>
            <a:endParaRPr lang="en-US" dirty="0" smtClean="0"/>
          </a:p>
        </p:txBody>
      </p:sp>
      <p:sp>
        <p:nvSpPr>
          <p:cNvPr id="4" name="Slide Number Placeholder 3"/>
          <p:cNvSpPr>
            <a:spLocks noGrp="1"/>
          </p:cNvSpPr>
          <p:nvPr>
            <p:ph type="sldNum" sz="quarter" idx="10"/>
          </p:nvPr>
        </p:nvSpPr>
        <p:spPr/>
        <p:txBody>
          <a:bodyPr/>
          <a:lstStyle/>
          <a:p>
            <a:fld id="{B636DBB5-BC00-4A72-BC47-AD3FD55302C1}" type="slidenum">
              <a:rPr lang="en-US" smtClean="0"/>
              <a:t>16</a:t>
            </a:fld>
            <a:endParaRPr lang="en-US"/>
          </a:p>
        </p:txBody>
      </p:sp>
    </p:spTree>
    <p:extLst>
      <p:ext uri="{BB962C8B-B14F-4D97-AF65-F5344CB8AC3E}">
        <p14:creationId xmlns:p14="http://schemas.microsoft.com/office/powerpoint/2010/main" val="3714932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Inquiry-Based</a:t>
            </a:r>
            <a:r>
              <a:rPr lang="en-US" baseline="0" dirty="0" smtClean="0"/>
              <a:t> Learning: </a:t>
            </a:r>
            <a:r>
              <a:rPr lang="en-US" sz="1300" dirty="0"/>
              <a:t>Inquiry-based learning, especially in the sciences, requires a structure upon which to build schema. Digital portfolios allow learners to create their own structures, therefore putting the inquiry directly in the hands of the learners (Lee, 2011).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17</a:t>
            </a:fld>
            <a:endParaRPr lang="en-US"/>
          </a:p>
        </p:txBody>
      </p:sp>
    </p:spTree>
    <p:extLst>
      <p:ext uri="{BB962C8B-B14F-4D97-AF65-F5344CB8AC3E}">
        <p14:creationId xmlns:p14="http://schemas.microsoft.com/office/powerpoint/2010/main" val="423358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Digital Literacies: </a:t>
            </a:r>
            <a:r>
              <a:rPr lang="en-US" sz="1300" dirty="0"/>
              <a:t>Digital portfolios, if built using Web 2.0 tools, will help learners develop their digital literacies.</a:t>
            </a:r>
          </a:p>
        </p:txBody>
      </p:sp>
      <p:sp>
        <p:nvSpPr>
          <p:cNvPr id="4" name="Slide Number Placeholder 3"/>
          <p:cNvSpPr>
            <a:spLocks noGrp="1"/>
          </p:cNvSpPr>
          <p:nvPr>
            <p:ph type="sldNum" sz="quarter" idx="10"/>
          </p:nvPr>
        </p:nvSpPr>
        <p:spPr/>
        <p:txBody>
          <a:bodyPr/>
          <a:lstStyle/>
          <a:p>
            <a:fld id="{B636DBB5-BC00-4A72-BC47-AD3FD55302C1}" type="slidenum">
              <a:rPr lang="en-US" smtClean="0"/>
              <a:t>18</a:t>
            </a:fld>
            <a:endParaRPr lang="en-US"/>
          </a:p>
        </p:txBody>
      </p:sp>
    </p:spTree>
    <p:extLst>
      <p:ext uri="{BB962C8B-B14F-4D97-AF65-F5344CB8AC3E}">
        <p14:creationId xmlns:p14="http://schemas.microsoft.com/office/powerpoint/2010/main" val="52854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smtClean="0"/>
              <a:t>The role of the teacher is to help students “produce as well as consume digital culture, and they need to be taught how to use digital tools for communication and collaboration purposes, and to contribute in ethical ways – through a greater knowledge of themselves and a shared knowledge of others – to the collective intelligence of the knowledge space.” (</a:t>
            </a:r>
            <a:r>
              <a:rPr lang="en-US" dirty="0" err="1" smtClean="0"/>
              <a:t>Poore</a:t>
            </a:r>
            <a:r>
              <a:rPr lang="en-US" dirty="0" smtClean="0"/>
              <a:t>, 2011)</a:t>
            </a:r>
          </a:p>
          <a:p>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19</a:t>
            </a:fld>
            <a:endParaRPr lang="en-US"/>
          </a:p>
        </p:txBody>
      </p:sp>
    </p:spTree>
    <p:extLst>
      <p:ext uri="{BB962C8B-B14F-4D97-AF65-F5344CB8AC3E}">
        <p14:creationId xmlns:p14="http://schemas.microsoft.com/office/powerpoint/2010/main" val="1180036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front page of a digital portfolio I designed in HTML using Dreamweaver years ago for my Master’s Degree. That was my first exposure to digital portfolios.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a:t>
            </a:fld>
            <a:endParaRPr lang="en-US"/>
          </a:p>
        </p:txBody>
      </p:sp>
    </p:spTree>
    <p:extLst>
      <p:ext uri="{BB962C8B-B14F-4D97-AF65-F5344CB8AC3E}">
        <p14:creationId xmlns:p14="http://schemas.microsoft.com/office/powerpoint/2010/main" val="2457946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Identity</a:t>
            </a:r>
            <a:r>
              <a:rPr lang="en-US" baseline="0" dirty="0" smtClean="0"/>
              <a:t> and Privacy: Students need to learn not only how to protect their privacy online, but also how to manage their identities.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20</a:t>
            </a:fld>
            <a:endParaRPr lang="en-US"/>
          </a:p>
        </p:txBody>
      </p:sp>
    </p:spTree>
    <p:extLst>
      <p:ext uri="{BB962C8B-B14F-4D97-AF65-F5344CB8AC3E}">
        <p14:creationId xmlns:p14="http://schemas.microsoft.com/office/powerpoint/2010/main" val="1180036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in the Read/Write Web: The world has changed. In</a:t>
            </a:r>
            <a:r>
              <a:rPr lang="en-US" baseline="0" dirty="0" smtClean="0"/>
              <a:t> the past, most were consumers, and few were producers. Now everyone can be a producer. Success often depends on one’s ability to “Write”—to produce digital content.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21</a:t>
            </a:fld>
            <a:endParaRPr lang="en-US"/>
          </a:p>
        </p:txBody>
      </p:sp>
    </p:spTree>
    <p:extLst>
      <p:ext uri="{BB962C8B-B14F-4D97-AF65-F5344CB8AC3E}">
        <p14:creationId xmlns:p14="http://schemas.microsoft.com/office/powerpoint/2010/main" val="1229410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Management Skills: Students must be taught the skills of information management</a:t>
            </a:r>
            <a:r>
              <a:rPr lang="en-US" baseline="0" dirty="0" smtClean="0"/>
              <a:t>, and these skills should be reinforced every day. These skills include finding, organizing, evaluating, synthesizing, and transforming information.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22</a:t>
            </a:fld>
            <a:endParaRPr lang="en-US"/>
          </a:p>
        </p:txBody>
      </p:sp>
    </p:spTree>
    <p:extLst>
      <p:ext uri="{BB962C8B-B14F-4D97-AF65-F5344CB8AC3E}">
        <p14:creationId xmlns:p14="http://schemas.microsoft.com/office/powerpoint/2010/main" val="2453373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Aspects of the Internet: Social media</a:t>
            </a:r>
            <a:r>
              <a:rPr lang="en-US" baseline="0" dirty="0" smtClean="0"/>
              <a:t> isn’t just about Facebook. Social aspects of the internet range from comments on news articles to building blogs, wikis, and websites. It also includes professional social media such as LinkedIn.</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23</a:t>
            </a:fld>
            <a:endParaRPr lang="en-US"/>
          </a:p>
        </p:txBody>
      </p:sp>
    </p:spTree>
    <p:extLst>
      <p:ext uri="{BB962C8B-B14F-4D97-AF65-F5344CB8AC3E}">
        <p14:creationId xmlns:p14="http://schemas.microsoft.com/office/powerpoint/2010/main" val="4075643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Platforms: </a:t>
            </a:r>
            <a:r>
              <a:rPr lang="en-US" sz="1300" dirty="0"/>
              <a:t>There are many platforms for digital portfolios, including software, Acrobat, LMS, and Website-Based Portfolios.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24</a:t>
            </a:fld>
            <a:endParaRPr lang="en-US"/>
          </a:p>
        </p:txBody>
      </p:sp>
    </p:spTree>
    <p:extLst>
      <p:ext uri="{BB962C8B-B14F-4D97-AF65-F5344CB8AC3E}">
        <p14:creationId xmlns:p14="http://schemas.microsoft.com/office/powerpoint/2010/main" val="3696202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a:t>
            </a:r>
            <a:r>
              <a:rPr lang="en-US" baseline="0" dirty="0" smtClean="0"/>
              <a:t> Software: It seems like a new piece of portfolio software pops up every month or two. This is just a small sampling of the software I have investigated.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25</a:t>
            </a:fld>
            <a:endParaRPr lang="en-US"/>
          </a:p>
        </p:txBody>
      </p:sp>
    </p:spTree>
    <p:extLst>
      <p:ext uri="{BB962C8B-B14F-4D97-AF65-F5344CB8AC3E}">
        <p14:creationId xmlns:p14="http://schemas.microsoft.com/office/powerpoint/2010/main" val="1471172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Moodle Wiki Portfolio: You can also build a portfolio within an</a:t>
            </a:r>
            <a:r>
              <a:rPr lang="en-US" baseline="0" dirty="0" smtClean="0"/>
              <a:t> LMS. I have used the Wiki tool in Moodle for digital portfolios.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26</a:t>
            </a:fld>
            <a:endParaRPr lang="en-US"/>
          </a:p>
        </p:txBody>
      </p:sp>
    </p:spTree>
    <p:extLst>
      <p:ext uri="{BB962C8B-B14F-4D97-AF65-F5344CB8AC3E}">
        <p14:creationId xmlns:p14="http://schemas.microsoft.com/office/powerpoint/2010/main" val="147117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Acrobat Portfolio is probably the most beautiful</a:t>
            </a:r>
            <a:r>
              <a:rPr lang="en-US" baseline="0" dirty="0" smtClean="0"/>
              <a:t> solution for throwing together a bunch of files and calling it a digital portfolio.</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27</a:t>
            </a:fld>
            <a:endParaRPr lang="en-US"/>
          </a:p>
        </p:txBody>
      </p:sp>
    </p:spTree>
    <p:extLst>
      <p:ext uri="{BB962C8B-B14F-4D97-AF65-F5344CB8AC3E}">
        <p14:creationId xmlns:p14="http://schemas.microsoft.com/office/powerpoint/2010/main" val="1843810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Cloud: The problem with these solutions is that they are based on an outdated model of technology. Files are fast fading into history. We need to</a:t>
            </a:r>
            <a:r>
              <a:rPr lang="en-US" baseline="0" dirty="0" smtClean="0"/>
              <a:t> prepare our students for the future they will be living in, not the world of floppy disks. This is the world of the cloud.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28</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Weebly</a:t>
            </a:r>
            <a:r>
              <a:rPr lang="en-US" dirty="0" smtClean="0"/>
              <a:t> is the tool my students most often select for building their digital portfolios.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29</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Oregon State University:</a:t>
            </a:r>
            <a:r>
              <a:rPr lang="en-US" baseline="0" dirty="0" smtClean="0"/>
              <a:t> </a:t>
            </a:r>
            <a:r>
              <a:rPr lang="en-US" sz="1300" dirty="0"/>
              <a:t>I’m an Instructional Designer for Oregon State University. I help faculty build online courses.</a:t>
            </a:r>
          </a:p>
        </p:txBody>
      </p:sp>
      <p:sp>
        <p:nvSpPr>
          <p:cNvPr id="4" name="Slide Number Placeholder 3"/>
          <p:cNvSpPr>
            <a:spLocks noGrp="1"/>
          </p:cNvSpPr>
          <p:nvPr>
            <p:ph type="sldNum" sz="quarter" idx="10"/>
          </p:nvPr>
        </p:nvSpPr>
        <p:spPr/>
        <p:txBody>
          <a:bodyPr/>
          <a:lstStyle/>
          <a:p>
            <a:fld id="{B636DBB5-BC00-4A72-BC47-AD3FD55302C1}" type="slidenum">
              <a:rPr lang="en-US" smtClean="0"/>
              <a:t>3</a:t>
            </a:fld>
            <a:endParaRPr lang="en-US"/>
          </a:p>
        </p:txBody>
      </p:sp>
    </p:spTree>
    <p:extLst>
      <p:ext uri="{BB962C8B-B14F-4D97-AF65-F5344CB8AC3E}">
        <p14:creationId xmlns:p14="http://schemas.microsoft.com/office/powerpoint/2010/main" val="2713332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Yola</a:t>
            </a:r>
            <a:r>
              <a:rPr lang="en-US" dirty="0" smtClean="0"/>
              <a:t> is the second most popular choice among my students.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30</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Wix</a:t>
            </a:r>
            <a:r>
              <a:rPr lang="en-US" dirty="0" smtClean="0"/>
              <a:t>: When</a:t>
            </a:r>
            <a:r>
              <a:rPr lang="en-US" baseline="0" dirty="0" smtClean="0"/>
              <a:t> students get frustrated with the limitations of </a:t>
            </a:r>
            <a:r>
              <a:rPr lang="en-US" baseline="0" dirty="0" err="1" smtClean="0"/>
              <a:t>Weebly</a:t>
            </a:r>
            <a:r>
              <a:rPr lang="en-US" baseline="0" dirty="0" smtClean="0"/>
              <a:t> and </a:t>
            </a:r>
            <a:r>
              <a:rPr lang="en-US" baseline="0" dirty="0" err="1" smtClean="0"/>
              <a:t>Yola</a:t>
            </a:r>
            <a:r>
              <a:rPr lang="en-US" baseline="0" dirty="0" smtClean="0"/>
              <a:t>, especially in terms of design, they use </a:t>
            </a:r>
            <a:r>
              <a:rPr lang="en-US" baseline="0" dirty="0" err="1" smtClean="0"/>
              <a:t>Wix</a:t>
            </a:r>
            <a:r>
              <a:rPr lang="en-US" baseline="0" dirty="0" smtClean="0"/>
              <a:t>. It is a bit harder to use, but produces more beautiful results.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31</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Weebly</a:t>
            </a:r>
            <a:r>
              <a:rPr lang="en-US" dirty="0" smtClean="0"/>
              <a:t>,</a:t>
            </a:r>
            <a:r>
              <a:rPr lang="en-US" baseline="0" dirty="0" smtClean="0"/>
              <a:t> </a:t>
            </a:r>
            <a:r>
              <a:rPr lang="en-US" baseline="0" dirty="0" err="1" smtClean="0"/>
              <a:t>Yola</a:t>
            </a:r>
            <a:r>
              <a:rPr lang="en-US" baseline="0" dirty="0" smtClean="0"/>
              <a:t> and </a:t>
            </a:r>
            <a:r>
              <a:rPr lang="en-US" baseline="0" dirty="0" err="1" smtClean="0"/>
              <a:t>Wix</a:t>
            </a:r>
            <a:r>
              <a:rPr lang="en-US" baseline="0" dirty="0" smtClean="0"/>
              <a:t> are free website creation and hosting services. Why use these?</a:t>
            </a:r>
            <a:endParaRPr lang="en-US" dirty="0" smtClean="0"/>
          </a:p>
          <a:p>
            <a:r>
              <a:rPr lang="en-US" dirty="0" smtClean="0"/>
              <a:t>Embed: The greatest benefit of the web-based digital portfolio</a:t>
            </a:r>
            <a:r>
              <a:rPr lang="en-US" baseline="0" dirty="0" smtClean="0"/>
              <a:t> is the ability to embed artifacts.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32</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a:t>
            </a:r>
            <a:r>
              <a:rPr lang="en-US" baseline="0" dirty="0" smtClean="0"/>
              <a:t> Rather than linking to a YouTube video, isn’t it more powerful to have that video right there on a page in your portfolio?</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33</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 Rather than giving</a:t>
            </a:r>
            <a:r>
              <a:rPr lang="en-US" baseline="0" dirty="0" smtClean="0"/>
              <a:t> their teacher a folder which contains PowerPoint files, wouldn’t it be better to have a portfolio full of pages including online presentations such as </a:t>
            </a:r>
            <a:r>
              <a:rPr lang="en-US" dirty="0" err="1" smtClean="0"/>
              <a:t>Prezi</a:t>
            </a:r>
            <a:r>
              <a:rPr lang="en-US" dirty="0" smtClean="0"/>
              <a:t>?</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34</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a:t>
            </a:r>
            <a:r>
              <a:rPr lang="en-US" baseline="0" dirty="0" smtClean="0"/>
              <a:t> Wouldn’t some students be more motivated if they could fill their portfolios with artifacts such as animations?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35</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 Or they could have a slideshow</a:t>
            </a:r>
            <a:r>
              <a:rPr lang="en-US" baseline="0" dirty="0" smtClean="0"/>
              <a:t> with music using </a:t>
            </a:r>
            <a:r>
              <a:rPr lang="en-US" dirty="0" err="1" smtClean="0"/>
              <a:t>Animoto</a:t>
            </a:r>
            <a:r>
              <a:rPr lang="en-US" dirty="0" smtClean="0"/>
              <a:t>.</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36</a:t>
            </a:fld>
            <a:endParaRPr lang="en-US"/>
          </a:p>
        </p:txBody>
      </p:sp>
    </p:spTree>
    <p:extLst>
      <p:ext uri="{BB962C8B-B14F-4D97-AF65-F5344CB8AC3E}">
        <p14:creationId xmlns:p14="http://schemas.microsoft.com/office/powerpoint/2010/main" val="1268037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 </a:t>
            </a:r>
            <a:r>
              <a:rPr lang="en-US" sz="1300" dirty="0"/>
              <a:t>Digital portfolios built in website format can be easily structured to suit the specific needs of the portfolio using pages within the website.</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37</a:t>
            </a:fld>
            <a:endParaRPr lang="en-US"/>
          </a:p>
        </p:txBody>
      </p:sp>
    </p:spTree>
    <p:extLst>
      <p:ext uri="{BB962C8B-B14F-4D97-AF65-F5344CB8AC3E}">
        <p14:creationId xmlns:p14="http://schemas.microsoft.com/office/powerpoint/2010/main" val="528300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Weekly Structure</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38</a:t>
            </a:fld>
            <a:endParaRPr lang="en-US"/>
          </a:p>
        </p:txBody>
      </p:sp>
    </p:spTree>
    <p:extLst>
      <p:ext uri="{BB962C8B-B14F-4D97-AF65-F5344CB8AC3E}">
        <p14:creationId xmlns:p14="http://schemas.microsoft.com/office/powerpoint/2010/main" val="61901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Thematic Structure</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39</a:t>
            </a:fld>
            <a:endParaRPr lang="en-US"/>
          </a:p>
        </p:txBody>
      </p:sp>
    </p:spTree>
    <p:extLst>
      <p:ext uri="{BB962C8B-B14F-4D97-AF65-F5344CB8AC3E}">
        <p14:creationId xmlns:p14="http://schemas.microsoft.com/office/powerpoint/2010/main" val="33027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Western Oregon University: </a:t>
            </a:r>
            <a:r>
              <a:rPr lang="en-US" sz="1300" dirty="0"/>
              <a:t>I teach in the Master of Science in Education: Information Technology program at Western Oregon University  where we use a digital portfolio model. I teach courses built on the digital portfolio structure. I also teach a course on designing digital portfolios.</a:t>
            </a:r>
          </a:p>
        </p:txBody>
      </p:sp>
      <p:sp>
        <p:nvSpPr>
          <p:cNvPr id="4" name="Slide Number Placeholder 3"/>
          <p:cNvSpPr>
            <a:spLocks noGrp="1"/>
          </p:cNvSpPr>
          <p:nvPr>
            <p:ph type="sldNum" sz="quarter" idx="10"/>
          </p:nvPr>
        </p:nvSpPr>
        <p:spPr/>
        <p:txBody>
          <a:bodyPr/>
          <a:lstStyle/>
          <a:p>
            <a:fld id="{B636DBB5-BC00-4A72-BC47-AD3FD55302C1}" type="slidenum">
              <a:rPr lang="en-US" smtClean="0"/>
              <a:t>4</a:t>
            </a:fld>
            <a:endParaRPr lang="en-US"/>
          </a:p>
        </p:txBody>
      </p:sp>
    </p:spTree>
    <p:extLst>
      <p:ext uri="{BB962C8B-B14F-4D97-AF65-F5344CB8AC3E}">
        <p14:creationId xmlns:p14="http://schemas.microsoft.com/office/powerpoint/2010/main" val="1246238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 One of the most</a:t>
            </a:r>
            <a:r>
              <a:rPr lang="en-US" baseline="0" dirty="0" smtClean="0"/>
              <a:t> powerful aspects of a published website-based portfolio is that r</a:t>
            </a:r>
            <a:r>
              <a:rPr lang="en-US" dirty="0" smtClean="0"/>
              <a:t>eflection can be part of the result</a:t>
            </a:r>
            <a:r>
              <a:rPr lang="en-US" baseline="0" dirty="0" smtClean="0"/>
              <a:t>ing product, not only part of the process.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40</a:t>
            </a:fld>
            <a:endParaRPr lang="en-US"/>
          </a:p>
        </p:txBody>
      </p:sp>
    </p:spTree>
    <p:extLst>
      <p:ext uri="{BB962C8B-B14F-4D97-AF65-F5344CB8AC3E}">
        <p14:creationId xmlns:p14="http://schemas.microsoft.com/office/powerpoint/2010/main" val="1296074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 2.0 Tools: </a:t>
            </a:r>
            <a:r>
              <a:rPr lang="en-US" sz="1300" dirty="0"/>
              <a:t>Artifacts created using web 2.0 tools can easily be embedded within a digital portfolio.</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41</a:t>
            </a:fld>
            <a:endParaRPr lang="en-US"/>
          </a:p>
        </p:txBody>
      </p:sp>
    </p:spTree>
    <p:extLst>
      <p:ext uri="{BB962C8B-B14F-4D97-AF65-F5344CB8AC3E}">
        <p14:creationId xmlns:p14="http://schemas.microsoft.com/office/powerpoint/2010/main" val="3983859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 vs. File: </a:t>
            </a:r>
            <a:r>
              <a:rPr lang="en-US" sz="1300" dirty="0"/>
              <a:t>Embedded artifacts are better than files or links because they are presented immediately within the page. Therefore, readers do not have to leave the current page to download a file or visit a link.</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42</a:t>
            </a:fld>
            <a:endParaRPr lang="en-US"/>
          </a:p>
        </p:txBody>
      </p:sp>
    </p:spTree>
    <p:extLst>
      <p:ext uri="{BB962C8B-B14F-4D97-AF65-F5344CB8AC3E}">
        <p14:creationId xmlns:p14="http://schemas.microsoft.com/office/powerpoint/2010/main" val="1050510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 vs.</a:t>
            </a:r>
            <a:r>
              <a:rPr lang="en-US" baseline="0" dirty="0" smtClean="0"/>
              <a:t> Link</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43</a:t>
            </a:fld>
            <a:endParaRPr lang="en-US"/>
          </a:p>
        </p:txBody>
      </p:sp>
    </p:spTree>
    <p:extLst>
      <p:ext uri="{BB962C8B-B14F-4D97-AF65-F5344CB8AC3E}">
        <p14:creationId xmlns:p14="http://schemas.microsoft.com/office/powerpoint/2010/main" val="4081228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were reading a book, and within the text of one of the pages it suggested that you visit a certain website. Would you do it? And if you did, would you immediately return to the book after visiting the website? We don’t want our readers to get distracted, we don’t want them to leave our page (will they come back?), and we don’t want to make them click any more than is needed.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44</a:t>
            </a:fld>
            <a:endParaRPr lang="en-US"/>
          </a:p>
        </p:txBody>
      </p:sp>
    </p:spTree>
    <p:extLst>
      <p:ext uri="{BB962C8B-B14F-4D97-AF65-F5344CB8AC3E}">
        <p14:creationId xmlns:p14="http://schemas.microsoft.com/office/powerpoint/2010/main" val="4244376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Assessment:</a:t>
            </a:r>
            <a:r>
              <a:rPr lang="en-US" baseline="0" dirty="0" smtClean="0"/>
              <a:t> Peer Feedback--</a:t>
            </a:r>
            <a:r>
              <a:rPr lang="en-US" sz="1300" dirty="0"/>
              <a:t>Peer assessment and peer feedback concerning digital portfolios can easily be done using the forum discussion feature of any learning management system. For example, each week students can build and embed new artifacts, after which they publish a link in the forum discussion . I usually have my students respond in depth to at least five classmates’ work each week.</a:t>
            </a:r>
            <a:r>
              <a:rPr lang="en-US" dirty="0" smtClean="0">
                <a:effectLst/>
              </a:rPr>
              <a:t> </a:t>
            </a:r>
            <a:r>
              <a:rPr lang="en-US" sz="1300" dirty="0"/>
              <a:t> Screenshot: Moodle Forum Instructions. </a:t>
            </a:r>
          </a:p>
        </p:txBody>
      </p:sp>
      <p:sp>
        <p:nvSpPr>
          <p:cNvPr id="4" name="Slide Number Placeholder 3"/>
          <p:cNvSpPr>
            <a:spLocks noGrp="1"/>
          </p:cNvSpPr>
          <p:nvPr>
            <p:ph type="sldNum" sz="quarter" idx="10"/>
          </p:nvPr>
        </p:nvSpPr>
        <p:spPr/>
        <p:txBody>
          <a:bodyPr/>
          <a:lstStyle/>
          <a:p>
            <a:fld id="{B636DBB5-BC00-4A72-BC47-AD3FD55302C1}" type="slidenum">
              <a:rPr lang="en-US" smtClean="0"/>
              <a:t>45</a:t>
            </a:fld>
            <a:endParaRPr lang="en-US"/>
          </a:p>
        </p:txBody>
      </p:sp>
    </p:spTree>
    <p:extLst>
      <p:ext uri="{BB962C8B-B14F-4D97-AF65-F5344CB8AC3E}">
        <p14:creationId xmlns:p14="http://schemas.microsoft.com/office/powerpoint/2010/main" val="2372399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Moodle</a:t>
            </a:r>
            <a:r>
              <a:rPr lang="en-US" baseline="0" dirty="0" smtClean="0"/>
              <a:t> Forum Instructions: I ask my students to give each-other feedback every week on the new artifacts they have created.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46</a:t>
            </a:fld>
            <a:endParaRPr lang="en-US"/>
          </a:p>
        </p:txBody>
      </p:sp>
    </p:spTree>
    <p:extLst>
      <p:ext uri="{BB962C8B-B14F-4D97-AF65-F5344CB8AC3E}">
        <p14:creationId xmlns:p14="http://schemas.microsoft.com/office/powerpoint/2010/main" val="3133650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Rubrics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47</a:t>
            </a:fld>
            <a:endParaRPr lang="en-US"/>
          </a:p>
        </p:txBody>
      </p:sp>
    </p:spTree>
    <p:extLst>
      <p:ext uri="{BB962C8B-B14F-4D97-AF65-F5344CB8AC3E}">
        <p14:creationId xmlns:p14="http://schemas.microsoft.com/office/powerpoint/2010/main" val="3043334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 of Blackboard Rubrics: I use rubrics (in this</a:t>
            </a:r>
            <a:r>
              <a:rPr lang="en-US" baseline="0" dirty="0" smtClean="0"/>
              <a:t> case Blackboard) to assess portfolio work. I also create empty rubric shells in Google Docs and have students work as a class to create the rubrics by which they will be graded. Often I have them grade themselves or each-other.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48</a:t>
            </a:fld>
            <a:endParaRPr lang="en-US"/>
          </a:p>
        </p:txBody>
      </p:sp>
    </p:spTree>
    <p:extLst>
      <p:ext uri="{BB962C8B-B14F-4D97-AF65-F5344CB8AC3E}">
        <p14:creationId xmlns:p14="http://schemas.microsoft.com/office/powerpoint/2010/main" val="2331486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Bringing </a:t>
            </a:r>
            <a:r>
              <a:rPr lang="en-US" dirty="0" smtClean="0"/>
              <a:t>it</a:t>
            </a:r>
            <a:r>
              <a:rPr lang="en-US" baseline="0" dirty="0" smtClean="0"/>
              <a:t> all Together: Although this graphic indicates a cycle, it also indicates an interplay between Knowledge, Skill, Collaboration, Creation, Structuring, Publishing, and Reflecting…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49</a:t>
            </a:fld>
            <a:endParaRPr lang="en-US"/>
          </a:p>
        </p:txBody>
      </p:sp>
    </p:spTree>
    <p:extLst>
      <p:ext uri="{BB962C8B-B14F-4D97-AF65-F5344CB8AC3E}">
        <p14:creationId xmlns:p14="http://schemas.microsoft.com/office/powerpoint/2010/main" val="3546502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screenshots of my students’ portfolios.</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5</a:t>
            </a:fld>
            <a:endParaRPr lang="en-US"/>
          </a:p>
        </p:txBody>
      </p:sp>
    </p:spTree>
    <p:extLst>
      <p:ext uri="{BB962C8B-B14F-4D97-AF65-F5344CB8AC3E}">
        <p14:creationId xmlns:p14="http://schemas.microsoft.com/office/powerpoint/2010/main" val="3909316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smtClean="0"/>
              <a:t>TAKEAWAY</a:t>
            </a:r>
            <a:r>
              <a:rPr lang="en-US" baseline="0" dirty="0" smtClean="0"/>
              <a:t> 1: </a:t>
            </a:r>
            <a:r>
              <a:rPr lang="en-US" sz="1300" dirty="0"/>
              <a:t>The tools and platforms through which digital portfolios can be built have matured.</a:t>
            </a:r>
          </a:p>
          <a:p>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50</a:t>
            </a:fld>
            <a:endParaRPr lang="en-US"/>
          </a:p>
        </p:txBody>
      </p:sp>
    </p:spTree>
    <p:extLst>
      <p:ext uri="{BB962C8B-B14F-4D97-AF65-F5344CB8AC3E}">
        <p14:creationId xmlns:p14="http://schemas.microsoft.com/office/powerpoint/2010/main" val="24220532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TAKEAWAY</a:t>
            </a:r>
            <a:r>
              <a:rPr lang="en-US" baseline="0" dirty="0" smtClean="0"/>
              <a:t> 2: </a:t>
            </a:r>
            <a:r>
              <a:rPr lang="en-US" sz="1300" dirty="0"/>
              <a:t>It is now possible to build digital portfolios using popular web 2.0 tools - technologies our students are already using in their daily life.</a:t>
            </a:r>
          </a:p>
          <a:p>
            <a:pPr defTabSz="96661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51</a:t>
            </a:fld>
            <a:endParaRPr lang="en-US"/>
          </a:p>
        </p:txBody>
      </p:sp>
    </p:spTree>
    <p:extLst>
      <p:ext uri="{BB962C8B-B14F-4D97-AF65-F5344CB8AC3E}">
        <p14:creationId xmlns:p14="http://schemas.microsoft.com/office/powerpoint/2010/main" val="1312002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TAKEAWAY</a:t>
            </a:r>
            <a:r>
              <a:rPr lang="en-US" baseline="0" dirty="0" smtClean="0"/>
              <a:t> 3: </a:t>
            </a:r>
            <a:r>
              <a:rPr lang="en-US" sz="1300" dirty="0"/>
              <a:t>Digital portfolios in a published format enhance student engagement, motivation, digital literacy, and ownership of learning.</a:t>
            </a:r>
          </a:p>
          <a:p>
            <a:pPr defTabSz="966612">
              <a:defRPr/>
            </a:pPr>
            <a:endParaRPr lang="en-US" dirty="0" smtClean="0"/>
          </a:p>
        </p:txBody>
      </p:sp>
      <p:sp>
        <p:nvSpPr>
          <p:cNvPr id="4" name="Slide Number Placeholder 3"/>
          <p:cNvSpPr>
            <a:spLocks noGrp="1"/>
          </p:cNvSpPr>
          <p:nvPr>
            <p:ph type="sldNum" sz="quarter" idx="10"/>
          </p:nvPr>
        </p:nvSpPr>
        <p:spPr/>
        <p:txBody>
          <a:bodyPr/>
          <a:lstStyle/>
          <a:p>
            <a:fld id="{B636DBB5-BC00-4A72-BC47-AD3FD55302C1}" type="slidenum">
              <a:rPr lang="en-US" smtClean="0"/>
              <a:t>52</a:t>
            </a:fld>
            <a:endParaRPr lang="en-US"/>
          </a:p>
        </p:txBody>
      </p:sp>
    </p:spTree>
    <p:extLst>
      <p:ext uri="{BB962C8B-B14F-4D97-AF65-F5344CB8AC3E}">
        <p14:creationId xmlns:p14="http://schemas.microsoft.com/office/powerpoint/2010/main" val="643483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Along with the Read/Write Web revolution, digital portfolios have evolved into a powerful way to get students to organize, create, manipulate, design, evaluate, and present knowledge. </a:t>
            </a:r>
          </a:p>
          <a:p>
            <a:r>
              <a:rPr lang="en-US" sz="1300" dirty="0"/>
              <a:t>Increasingly, our students are digital natives and we should educate them in their native language. Our students should be producers of information, collaborators, and self-directing learners. The website-based published digital portfolio holds amazing potential. Teachers won’t be using technology just because they are supposed to use technology. They will use technology because that is the language of their students. And because it weaves together seemingly disconnected artifacts of learning into a meaningful whole… a meaningful whole which is the external reflection of the internal structures created in the process of building a digital portfolio in a Web 2.0 World. </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53</a:t>
            </a:fld>
            <a:endParaRPr lang="en-US"/>
          </a:p>
        </p:txBody>
      </p:sp>
    </p:spTree>
    <p:extLst>
      <p:ext uri="{BB962C8B-B14F-4D97-AF65-F5344CB8AC3E}">
        <p14:creationId xmlns:p14="http://schemas.microsoft.com/office/powerpoint/2010/main" val="1717642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Sources</a:t>
            </a:r>
            <a:r>
              <a:rPr lang="en-US" baseline="0" dirty="0" smtClean="0"/>
              <a:t> Cited</a:t>
            </a:r>
            <a:endParaRPr lang="en-US" dirty="0" smtClean="0"/>
          </a:p>
        </p:txBody>
      </p:sp>
      <p:sp>
        <p:nvSpPr>
          <p:cNvPr id="4" name="Slide Number Placeholder 3"/>
          <p:cNvSpPr>
            <a:spLocks noGrp="1"/>
          </p:cNvSpPr>
          <p:nvPr>
            <p:ph type="sldNum" sz="quarter" idx="10"/>
          </p:nvPr>
        </p:nvSpPr>
        <p:spPr/>
        <p:txBody>
          <a:bodyPr/>
          <a:lstStyle/>
          <a:p>
            <a:fld id="{B636DBB5-BC00-4A72-BC47-AD3FD55302C1}" type="slidenum">
              <a:rPr lang="en-US" smtClean="0"/>
              <a:t>54</a:t>
            </a:fld>
            <a:endParaRPr lang="en-US"/>
          </a:p>
        </p:txBody>
      </p:sp>
    </p:spTree>
    <p:extLst>
      <p:ext uri="{BB962C8B-B14F-4D97-AF65-F5344CB8AC3E}">
        <p14:creationId xmlns:p14="http://schemas.microsoft.com/office/powerpoint/2010/main" val="643483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55</a:t>
            </a:fld>
            <a:endParaRPr lang="en-US"/>
          </a:p>
        </p:txBody>
      </p:sp>
    </p:spTree>
    <p:extLst>
      <p:ext uri="{BB962C8B-B14F-4D97-AF65-F5344CB8AC3E}">
        <p14:creationId xmlns:p14="http://schemas.microsoft.com/office/powerpoint/2010/main" val="3977401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Portfolio 1</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6</a:t>
            </a:fld>
            <a:endParaRPr lang="en-US"/>
          </a:p>
        </p:txBody>
      </p:sp>
    </p:spTree>
    <p:extLst>
      <p:ext uri="{BB962C8B-B14F-4D97-AF65-F5344CB8AC3E}">
        <p14:creationId xmlns:p14="http://schemas.microsoft.com/office/powerpoint/2010/main" val="408532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Portfolio 2</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7</a:t>
            </a:fld>
            <a:endParaRPr lang="en-US"/>
          </a:p>
        </p:txBody>
      </p:sp>
    </p:spTree>
    <p:extLst>
      <p:ext uri="{BB962C8B-B14F-4D97-AF65-F5344CB8AC3E}">
        <p14:creationId xmlns:p14="http://schemas.microsoft.com/office/powerpoint/2010/main" val="412327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Portfolio 3</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8</a:t>
            </a:fld>
            <a:endParaRPr lang="en-US"/>
          </a:p>
        </p:txBody>
      </p:sp>
    </p:spTree>
    <p:extLst>
      <p:ext uri="{BB962C8B-B14F-4D97-AF65-F5344CB8AC3E}">
        <p14:creationId xmlns:p14="http://schemas.microsoft.com/office/powerpoint/2010/main" val="863802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Digital Portfolio?</a:t>
            </a:r>
            <a:endParaRPr lang="en-US" dirty="0"/>
          </a:p>
        </p:txBody>
      </p:sp>
      <p:sp>
        <p:nvSpPr>
          <p:cNvPr id="4" name="Slide Number Placeholder 3"/>
          <p:cNvSpPr>
            <a:spLocks noGrp="1"/>
          </p:cNvSpPr>
          <p:nvPr>
            <p:ph type="sldNum" sz="quarter" idx="10"/>
          </p:nvPr>
        </p:nvSpPr>
        <p:spPr/>
        <p:txBody>
          <a:bodyPr/>
          <a:lstStyle/>
          <a:p>
            <a:fld id="{B636DBB5-BC00-4A72-BC47-AD3FD55302C1}" type="slidenum">
              <a:rPr lang="en-US" smtClean="0"/>
              <a:t>9</a:t>
            </a:fld>
            <a:endParaRPr lang="en-US"/>
          </a:p>
        </p:txBody>
      </p:sp>
    </p:spTree>
    <p:extLst>
      <p:ext uri="{BB962C8B-B14F-4D97-AF65-F5344CB8AC3E}">
        <p14:creationId xmlns:p14="http://schemas.microsoft.com/office/powerpoint/2010/main" val="475980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FDAE6E-8A32-4890-A291-987B7C543DF4}" type="datetimeFigureOut">
              <a:rPr lang="en-US" smtClean="0"/>
              <a:t>10/1/2012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7D9D7-B99F-4075-989F-1E7ABAB2DC77}"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DAE6E-8A32-4890-A291-987B7C543DF4}" type="datetimeFigureOut">
              <a:rPr lang="en-US" smtClean="0"/>
              <a:t>10/1/2012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7D9D7-B99F-4075-989F-1E7ABAB2DC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DAE6E-8A32-4890-A291-987B7C543DF4}" type="datetimeFigureOut">
              <a:rPr lang="en-US" smtClean="0"/>
              <a:t>10/1/2012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7D9D7-B99F-4075-989F-1E7ABAB2DC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FDAE6E-8A32-4890-A291-987B7C543DF4}" type="datetimeFigureOut">
              <a:rPr lang="en-US" smtClean="0"/>
              <a:t>10/1/2012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7D9D7-B99F-4075-989F-1E7ABAB2DC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FDAE6E-8A32-4890-A291-987B7C543DF4}" type="datetimeFigureOut">
              <a:rPr lang="en-US" smtClean="0"/>
              <a:t>10/1/2012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7D9D7-B99F-4075-989F-1E7ABAB2DC77}"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FDAE6E-8A32-4890-A291-987B7C543DF4}" type="datetimeFigureOut">
              <a:rPr lang="en-US" smtClean="0"/>
              <a:t>10/1/2012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7D9D7-B99F-4075-989F-1E7ABAB2DC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FDAE6E-8A32-4890-A291-987B7C543DF4}" type="datetimeFigureOut">
              <a:rPr lang="en-US" smtClean="0"/>
              <a:t>10/1/2012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87D9D7-B99F-4075-989F-1E7ABAB2DC77}"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FDAE6E-8A32-4890-A291-987B7C543DF4}" type="datetimeFigureOut">
              <a:rPr lang="en-US" smtClean="0"/>
              <a:t>10/1/2012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87D9D7-B99F-4075-989F-1E7ABAB2DC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FDAE6E-8A32-4890-A291-987B7C543DF4}" type="datetimeFigureOut">
              <a:rPr lang="en-US" smtClean="0"/>
              <a:t>10/1/2012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87D9D7-B99F-4075-989F-1E7ABAB2DC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DAE6E-8A32-4890-A291-987B7C543DF4}" type="datetimeFigureOut">
              <a:rPr lang="en-US" smtClean="0"/>
              <a:t>10/1/2012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7D9D7-B99F-4075-989F-1E7ABAB2DC77}"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FDAE6E-8A32-4890-A291-987B7C543DF4}" type="datetimeFigureOut">
              <a:rPr lang="en-US" smtClean="0"/>
              <a:t>10/1/2012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7D9D7-B99F-4075-989F-1E7ABAB2DC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81FDAE6E-8A32-4890-A291-987B7C543DF4}" type="datetimeFigureOut">
              <a:rPr lang="en-US" smtClean="0"/>
              <a:t>10/1/2012</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487D9D7-B99F-4075-989F-1E7ABAB2DC77}"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Digital Portfolios in a Web 2.0 World</a:t>
            </a:r>
            <a:endParaRPr lang="en-US" dirty="0"/>
          </a:p>
        </p:txBody>
      </p:sp>
      <p:sp>
        <p:nvSpPr>
          <p:cNvPr id="3" name="Subtitle 2"/>
          <p:cNvSpPr>
            <a:spLocks noGrp="1"/>
          </p:cNvSpPr>
          <p:nvPr>
            <p:ph type="subTitle" idx="1"/>
          </p:nvPr>
        </p:nvSpPr>
        <p:spPr/>
        <p:txBody>
          <a:bodyPr/>
          <a:lstStyle/>
          <a:p>
            <a:r>
              <a:rPr lang="en-US" dirty="0" smtClean="0"/>
              <a:t>Jonan Donaldson</a:t>
            </a:r>
            <a:endParaRPr lang="en-US" dirty="0"/>
          </a:p>
        </p:txBody>
      </p:sp>
    </p:spTree>
    <p:extLst>
      <p:ext uri="{BB962C8B-B14F-4D97-AF65-F5344CB8AC3E}">
        <p14:creationId xmlns:p14="http://schemas.microsoft.com/office/powerpoint/2010/main" val="269913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Digital Portfolio Definition Part 1</a:t>
            </a:r>
            <a:r>
              <a:rPr lang="en-US" sz="1600" dirty="0" smtClean="0"/>
              <a:t>:</a:t>
            </a:r>
            <a:endParaRPr lang="en-US" sz="1600" dirty="0"/>
          </a:p>
        </p:txBody>
      </p:sp>
      <p:sp>
        <p:nvSpPr>
          <p:cNvPr id="3" name="TextBox 2"/>
          <p:cNvSpPr txBox="1"/>
          <p:nvPr/>
        </p:nvSpPr>
        <p:spPr>
          <a:xfrm>
            <a:off x="1487479" y="2590800"/>
            <a:ext cx="5446721" cy="830997"/>
          </a:xfrm>
          <a:prstGeom prst="rect">
            <a:avLst/>
          </a:prstGeom>
          <a:noFill/>
        </p:spPr>
        <p:txBody>
          <a:bodyPr wrap="square" rtlCol="0">
            <a:spAutoFit/>
          </a:bodyPr>
          <a:lstStyle/>
          <a:p>
            <a:r>
              <a:rPr lang="en-US" sz="2400" dirty="0"/>
              <a:t>A digital portfolio is a collection of artifacts of learning in digital </a:t>
            </a:r>
            <a:r>
              <a:rPr lang="en-US" sz="2400" dirty="0" smtClean="0"/>
              <a:t>format…</a:t>
            </a:r>
            <a:endParaRPr lang="en-US" sz="2400" dirty="0"/>
          </a:p>
        </p:txBody>
      </p:sp>
      <p:pic>
        <p:nvPicPr>
          <p:cNvPr id="12293" name="Picture 5" descr="C:\Users\philly\AppData\Local\Microsoft\Windows\Temporary Internet Files\Content.IE5\F0K5O23D\MP90043875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4038600"/>
            <a:ext cx="2130552" cy="15995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19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Digital Portfolio Definition Part 2</a:t>
            </a:r>
            <a:r>
              <a:rPr lang="en-US" sz="1600" dirty="0" smtClean="0"/>
              <a:t>:</a:t>
            </a:r>
            <a:endParaRPr lang="en-US" sz="1600" dirty="0"/>
          </a:p>
        </p:txBody>
      </p:sp>
      <p:sp>
        <p:nvSpPr>
          <p:cNvPr id="3" name="TextBox 2"/>
          <p:cNvSpPr txBox="1"/>
          <p:nvPr/>
        </p:nvSpPr>
        <p:spPr>
          <a:xfrm>
            <a:off x="1487479" y="2590800"/>
            <a:ext cx="6070123" cy="461665"/>
          </a:xfrm>
          <a:prstGeom prst="rect">
            <a:avLst/>
          </a:prstGeom>
          <a:noFill/>
        </p:spPr>
        <p:txBody>
          <a:bodyPr wrap="none" rtlCol="0">
            <a:spAutoFit/>
          </a:bodyPr>
          <a:lstStyle/>
          <a:p>
            <a:r>
              <a:rPr lang="en-US" sz="2400" dirty="0"/>
              <a:t>organized and presented in a meaningful way</a:t>
            </a:r>
            <a:r>
              <a:rPr lang="en-US" sz="2400" dirty="0" smtClean="0"/>
              <a:t>…</a:t>
            </a:r>
            <a:endParaRPr lang="en-US" sz="2400" dirty="0"/>
          </a:p>
        </p:txBody>
      </p:sp>
      <p:pic>
        <p:nvPicPr>
          <p:cNvPr id="13314" name="Picture 2" descr="C:\Users\philly\AppData\Local\Microsoft\Windows\Temporary Internet Files\Content.IE5\KN67I2YN\MP9004221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5543" y="3724686"/>
            <a:ext cx="2686542" cy="21114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1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Digital Portfolio Definition Part 3</a:t>
            </a:r>
            <a:r>
              <a:rPr lang="en-US" sz="1600" dirty="0" smtClean="0"/>
              <a:t>:</a:t>
            </a:r>
            <a:endParaRPr lang="en-US" sz="1600" dirty="0"/>
          </a:p>
        </p:txBody>
      </p:sp>
      <p:sp>
        <p:nvSpPr>
          <p:cNvPr id="3" name="TextBox 2"/>
          <p:cNvSpPr txBox="1"/>
          <p:nvPr/>
        </p:nvSpPr>
        <p:spPr>
          <a:xfrm>
            <a:off x="1487479" y="2590800"/>
            <a:ext cx="5675321" cy="830997"/>
          </a:xfrm>
          <a:prstGeom prst="rect">
            <a:avLst/>
          </a:prstGeom>
          <a:noFill/>
        </p:spPr>
        <p:txBody>
          <a:bodyPr wrap="square" rtlCol="0">
            <a:spAutoFit/>
          </a:bodyPr>
          <a:lstStyle/>
          <a:p>
            <a:r>
              <a:rPr lang="en-US" sz="2400" dirty="0" smtClean="0"/>
              <a:t>The </a:t>
            </a:r>
            <a:r>
              <a:rPr lang="en-US" sz="2400" dirty="0"/>
              <a:t>artifacts individually, and the portfolio in whole, demonstrate mastery of learning</a:t>
            </a:r>
            <a:r>
              <a:rPr lang="en-US" sz="2400" dirty="0" smtClean="0"/>
              <a:t>…</a:t>
            </a:r>
            <a:endParaRPr lang="en-US" sz="2400" dirty="0"/>
          </a:p>
        </p:txBody>
      </p:sp>
      <p:pic>
        <p:nvPicPr>
          <p:cNvPr id="14338" name="Picture 2" descr="C:\Users\philly\AppData\Local\Microsoft\Windows\Temporary Internet Files\Content.IE5\W1RYVM5Y\MP90043064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067" y="4038600"/>
            <a:ext cx="2590800" cy="17245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19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Digital Portfolio Definition Part 3</a:t>
            </a:r>
            <a:r>
              <a:rPr lang="en-US" sz="1600" dirty="0" smtClean="0"/>
              <a:t>:</a:t>
            </a:r>
            <a:endParaRPr lang="en-US" sz="1600" dirty="0"/>
          </a:p>
        </p:txBody>
      </p:sp>
      <p:sp>
        <p:nvSpPr>
          <p:cNvPr id="3" name="TextBox 2"/>
          <p:cNvSpPr txBox="1"/>
          <p:nvPr/>
        </p:nvSpPr>
        <p:spPr>
          <a:xfrm>
            <a:off x="1487479" y="2590800"/>
            <a:ext cx="5827721" cy="1569660"/>
          </a:xfrm>
          <a:prstGeom prst="rect">
            <a:avLst/>
          </a:prstGeom>
          <a:noFill/>
        </p:spPr>
        <p:txBody>
          <a:bodyPr wrap="square" rtlCol="0">
            <a:spAutoFit/>
          </a:bodyPr>
          <a:lstStyle/>
          <a:p>
            <a:r>
              <a:rPr lang="en-US" sz="2400" dirty="0" smtClean="0"/>
              <a:t>Digital portfolios require </a:t>
            </a:r>
            <a:r>
              <a:rPr lang="en-US" sz="2400" dirty="0"/>
              <a:t>meta-cognition and reflection in the process of building, organizing, and presenting the digital </a:t>
            </a:r>
            <a:r>
              <a:rPr lang="en-US" sz="2400" dirty="0" smtClean="0"/>
              <a:t>portfolio.</a:t>
            </a:r>
            <a:endParaRPr lang="en-US" sz="2400" dirty="0"/>
          </a:p>
        </p:txBody>
      </p:sp>
      <p:pic>
        <p:nvPicPr>
          <p:cNvPr id="15366" name="Picture 6" descr="C:\Users\philly\AppData\Local\Microsoft\Windows\Temporary Internet Files\Content.IE5\ZLCR8JBG\MP90043089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733800"/>
            <a:ext cx="1676622" cy="2286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67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Theory</a:t>
            </a:r>
            <a:endParaRPr lang="en-US" dirty="0"/>
          </a:p>
        </p:txBody>
      </p:sp>
      <p:sp>
        <p:nvSpPr>
          <p:cNvPr id="4" name="Text Placeholder 3"/>
          <p:cNvSpPr>
            <a:spLocks noGrp="1"/>
          </p:cNvSpPr>
          <p:nvPr>
            <p:ph type="body" sz="half" idx="2"/>
          </p:nvPr>
        </p:nvSpPr>
        <p:spPr/>
        <p:txBody>
          <a:bodyPr>
            <a:normAutofit/>
          </a:bodyPr>
          <a:lstStyle/>
          <a:p>
            <a:r>
              <a:rPr lang="en-US" sz="1600" dirty="0" smtClean="0"/>
              <a:t>Project-Based Learning</a:t>
            </a:r>
          </a:p>
          <a:p>
            <a:endParaRPr lang="en-US" sz="1600" dirty="0" smtClean="0"/>
          </a:p>
          <a:p>
            <a:r>
              <a:rPr lang="en-US" sz="1600" dirty="0" smtClean="0"/>
              <a:t>Collaborative Learning</a:t>
            </a:r>
          </a:p>
          <a:p>
            <a:endParaRPr lang="en-US" sz="1600" dirty="0" smtClean="0"/>
          </a:p>
          <a:p>
            <a:r>
              <a:rPr lang="en-US" sz="1600" dirty="0" smtClean="0"/>
              <a:t>Inquiry-Based Learning</a:t>
            </a:r>
            <a:endParaRPr lang="en-US" sz="1600" dirty="0"/>
          </a:p>
        </p:txBody>
      </p:sp>
      <p:pic>
        <p:nvPicPr>
          <p:cNvPr id="8200" name="Picture 8" descr="C:\Users\philly\AppData\Local\Microsoft\Windows\Temporary Internet Files\Content.IE5\ZLCR8JBG\MP90040904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838200"/>
            <a:ext cx="4671440" cy="37335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47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Project-Based </a:t>
            </a:r>
            <a:r>
              <a:rPr lang="en-US" sz="1600" dirty="0" smtClean="0"/>
              <a:t>Learning</a:t>
            </a:r>
            <a:endParaRPr lang="en-US" sz="1600" dirty="0"/>
          </a:p>
        </p:txBody>
      </p:sp>
      <p:pic>
        <p:nvPicPr>
          <p:cNvPr id="9218" name="Picture 2" descr="C:\Users\philly\AppData\Local\Microsoft\Windows\Temporary Internet Files\Content.IE5\ZLCR8JBG\MP9004395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629400" cy="44006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19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Collaborative </a:t>
            </a:r>
            <a:r>
              <a:rPr lang="en-US" sz="1600" dirty="0" smtClean="0"/>
              <a:t>Learning</a:t>
            </a:r>
            <a:endParaRPr lang="en-US" sz="1600" dirty="0"/>
          </a:p>
        </p:txBody>
      </p:sp>
      <p:pic>
        <p:nvPicPr>
          <p:cNvPr id="10244" name="Picture 4" descr="C:\Users\philly\AppData\Local\Microsoft\Windows\Temporary Internet Files\Content.IE5\F0K5O23D\MP9004395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83739"/>
            <a:ext cx="7010400" cy="4680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19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Inquiry-Based </a:t>
            </a:r>
            <a:r>
              <a:rPr lang="en-US" sz="1600" dirty="0" smtClean="0"/>
              <a:t>Learning</a:t>
            </a:r>
            <a:endParaRPr lang="en-US" sz="1600" dirty="0"/>
          </a:p>
        </p:txBody>
      </p:sp>
      <p:pic>
        <p:nvPicPr>
          <p:cNvPr id="11266" name="Picture 2" descr="C:\Users\philly\AppData\Local\Microsoft\Windows\Temporary Internet Files\Content.IE5\KN67I2YN\MP9004395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77112"/>
            <a:ext cx="6400800" cy="43037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19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Literacies</a:t>
            </a:r>
            <a:endParaRPr lang="en-US" dirty="0"/>
          </a:p>
        </p:txBody>
      </p:sp>
      <p:pic>
        <p:nvPicPr>
          <p:cNvPr id="38914" name="Picture 2" descr="C:\Users\philly\AppData\Local\Microsoft\Windows\Temporary Internet Files\Content.IE5\KN67I2YN\MP9003877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447800"/>
            <a:ext cx="3657600" cy="26090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1488498"/>
            <a:ext cx="2550698" cy="2585323"/>
          </a:xfrm>
          <a:prstGeom prst="rect">
            <a:avLst/>
          </a:prstGeom>
          <a:noFill/>
        </p:spPr>
        <p:txBody>
          <a:bodyPr wrap="none" rtlCol="0">
            <a:spAutoFit/>
          </a:bodyPr>
          <a:lstStyle/>
          <a:p>
            <a:r>
              <a:rPr lang="en-US" dirty="0" smtClean="0"/>
              <a:t>Identity</a:t>
            </a:r>
          </a:p>
          <a:p>
            <a:endParaRPr lang="en-US" dirty="0" smtClean="0"/>
          </a:p>
          <a:p>
            <a:r>
              <a:rPr lang="en-US" dirty="0" smtClean="0"/>
              <a:t>Privacy</a:t>
            </a:r>
          </a:p>
          <a:p>
            <a:endParaRPr lang="en-US" dirty="0" smtClean="0"/>
          </a:p>
          <a:p>
            <a:r>
              <a:rPr lang="en-US" dirty="0" smtClean="0"/>
              <a:t>Read/Write</a:t>
            </a:r>
          </a:p>
          <a:p>
            <a:endParaRPr lang="en-US" dirty="0" smtClean="0"/>
          </a:p>
          <a:p>
            <a:r>
              <a:rPr lang="en-US" dirty="0" smtClean="0"/>
              <a:t>Information Management</a:t>
            </a:r>
          </a:p>
          <a:p>
            <a:endParaRPr lang="en-US" dirty="0" smtClean="0"/>
          </a:p>
          <a:p>
            <a:r>
              <a:rPr lang="en-US" dirty="0" smtClean="0"/>
              <a:t>Social Media</a:t>
            </a:r>
            <a:endParaRPr lang="en-US" dirty="0"/>
          </a:p>
        </p:txBody>
      </p:sp>
    </p:spTree>
    <p:extLst>
      <p:ext uri="{BB962C8B-B14F-4D97-AF65-F5344CB8AC3E}">
        <p14:creationId xmlns:p14="http://schemas.microsoft.com/office/powerpoint/2010/main" val="2893747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Why Digital Literacy Matters</a:t>
            </a:r>
            <a:endParaRPr lang="en-US" sz="1600" dirty="0"/>
          </a:p>
        </p:txBody>
      </p:sp>
      <p:sp>
        <p:nvSpPr>
          <p:cNvPr id="4" name="TextBox 3"/>
          <p:cNvSpPr txBox="1"/>
          <p:nvPr/>
        </p:nvSpPr>
        <p:spPr>
          <a:xfrm>
            <a:off x="685800" y="1447800"/>
            <a:ext cx="7467600" cy="3539430"/>
          </a:xfrm>
          <a:prstGeom prst="rect">
            <a:avLst/>
          </a:prstGeom>
          <a:noFill/>
        </p:spPr>
        <p:txBody>
          <a:bodyPr wrap="square" rtlCol="0">
            <a:spAutoFit/>
          </a:bodyPr>
          <a:lstStyle/>
          <a:p>
            <a:r>
              <a:rPr lang="en-US" sz="2800" dirty="0" smtClean="0"/>
              <a:t>The role of the teacher is to help students “produce </a:t>
            </a:r>
            <a:r>
              <a:rPr lang="en-US" sz="2800" dirty="0"/>
              <a:t>as well as consume digital culture, and they need to be taught how to use digital tools for communication and collaboration purposes, and to contribute in ethical ways – through a greater knowledge of themselves and a shared knowledge of others – to the collective intelligence of the knowledge space</a:t>
            </a:r>
            <a:r>
              <a:rPr lang="en-US" sz="2800" dirty="0" smtClean="0"/>
              <a:t>.” (</a:t>
            </a:r>
            <a:r>
              <a:rPr lang="en-US" sz="2800" dirty="0" err="1" smtClean="0"/>
              <a:t>Poore</a:t>
            </a:r>
            <a:r>
              <a:rPr lang="en-US" sz="2800" dirty="0" smtClean="0"/>
              <a:t>, 2011)</a:t>
            </a:r>
            <a:endParaRPr lang="en-US" sz="2800" dirty="0"/>
          </a:p>
        </p:txBody>
      </p:sp>
    </p:spTree>
    <p:extLst>
      <p:ext uri="{BB962C8B-B14F-4D97-AF65-F5344CB8AC3E}">
        <p14:creationId xmlns:p14="http://schemas.microsoft.com/office/powerpoint/2010/main" val="406031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a:t>
            </a:r>
            <a:endParaRPr lang="en-US"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609600"/>
            <a:ext cx="6800099" cy="4495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2670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Identity and </a:t>
            </a:r>
            <a:r>
              <a:rPr lang="en-US" sz="1600" dirty="0" smtClean="0"/>
              <a:t>Privacy</a:t>
            </a:r>
            <a:endParaRPr lang="en-US" sz="1600" dirty="0"/>
          </a:p>
        </p:txBody>
      </p:sp>
      <p:pic>
        <p:nvPicPr>
          <p:cNvPr id="16386" name="Picture 2" descr="C:\Users\philly\AppData\Local\Microsoft\Windows\Temporary Internet Files\Content.IE5\W1RYVM5Y\MP90044298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867" y="1066800"/>
            <a:ext cx="4824412" cy="4824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0" y="2667000"/>
            <a:ext cx="1204176" cy="369332"/>
          </a:xfrm>
          <a:prstGeom prst="rect">
            <a:avLst/>
          </a:prstGeom>
          <a:noFill/>
        </p:spPr>
        <p:txBody>
          <a:bodyPr wrap="none" rtlCol="0">
            <a:spAutoFit/>
          </a:bodyPr>
          <a:lstStyle/>
          <a:p>
            <a:r>
              <a:rPr lang="en-US" dirty="0" smtClean="0"/>
              <a:t>This is me.</a:t>
            </a:r>
            <a:endParaRPr lang="en-US" dirty="0"/>
          </a:p>
        </p:txBody>
      </p:sp>
    </p:spTree>
    <p:extLst>
      <p:ext uri="{BB962C8B-B14F-4D97-AF65-F5344CB8AC3E}">
        <p14:creationId xmlns:p14="http://schemas.microsoft.com/office/powerpoint/2010/main" val="2342645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“Write” in the Read/Write </a:t>
            </a:r>
            <a:r>
              <a:rPr lang="en-US" sz="1600" dirty="0" smtClean="0"/>
              <a:t>Web</a:t>
            </a:r>
            <a:endParaRPr lang="en-US" sz="1600" dirty="0"/>
          </a:p>
        </p:txBody>
      </p:sp>
      <p:pic>
        <p:nvPicPr>
          <p:cNvPr id="17418" name="Picture 10" descr="C:\Users\philly\AppData\Local\Microsoft\Windows\Temporary Internet Files\Content.IE5\W1RYVM5Y\MP9004393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2352"/>
            <a:ext cx="6400800" cy="4273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19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Information Management </a:t>
            </a:r>
            <a:r>
              <a:rPr lang="en-US" sz="1600" dirty="0" smtClean="0"/>
              <a:t>Skills</a:t>
            </a:r>
            <a:endParaRPr lang="en-US" sz="1600" dirty="0"/>
          </a:p>
        </p:txBody>
      </p:sp>
      <p:pic>
        <p:nvPicPr>
          <p:cNvPr id="18435" name="Picture 3" descr="C:\Users\philly\AppData\Local\Microsoft\Windows\Temporary Internet Files\Content.IE5\W1RYVM5Y\MP90038531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400800"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755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Social Aspects of the </a:t>
            </a:r>
            <a:r>
              <a:rPr lang="en-US" sz="1600" dirty="0" smtClean="0"/>
              <a:t>Internet</a:t>
            </a:r>
            <a:endParaRPr lang="en-US" sz="1600" dirty="0"/>
          </a:p>
        </p:txBody>
      </p:sp>
      <p:pic>
        <p:nvPicPr>
          <p:cNvPr id="19465" name="Picture 9" descr="C:\Users\philly\AppData\Local\Microsoft\Windows\Temporary Internet Files\Content.IE5\KN67I2YN\MP9004330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33272"/>
            <a:ext cx="6400800" cy="4791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19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Platforms</a:t>
            </a:r>
            <a:endParaRPr lang="en-US" dirty="0"/>
          </a:p>
        </p:txBody>
      </p:sp>
      <p:pic>
        <p:nvPicPr>
          <p:cNvPr id="39938" name="Picture 2" descr="C:\Users\philly\AppData\Local\Microsoft\Windows\Temporary Internet Files\Content.IE5\ZLCR8JBG\MP90044296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95400"/>
            <a:ext cx="4157864" cy="27670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6467" y="1663243"/>
            <a:ext cx="3018775" cy="2031325"/>
          </a:xfrm>
          <a:prstGeom prst="rect">
            <a:avLst/>
          </a:prstGeom>
          <a:noFill/>
        </p:spPr>
        <p:txBody>
          <a:bodyPr wrap="none" rtlCol="0">
            <a:spAutoFit/>
          </a:bodyPr>
          <a:lstStyle/>
          <a:p>
            <a:r>
              <a:rPr lang="en-US" dirty="0" smtClean="0"/>
              <a:t>Portfolio Software</a:t>
            </a:r>
          </a:p>
          <a:p>
            <a:endParaRPr lang="en-US" dirty="0"/>
          </a:p>
          <a:p>
            <a:r>
              <a:rPr lang="en-US" dirty="0" smtClean="0"/>
              <a:t>Adobe Acrobat</a:t>
            </a:r>
          </a:p>
          <a:p>
            <a:endParaRPr lang="en-US" dirty="0"/>
          </a:p>
          <a:p>
            <a:r>
              <a:rPr lang="en-US" dirty="0" smtClean="0"/>
              <a:t>Learning Management System</a:t>
            </a:r>
          </a:p>
          <a:p>
            <a:endParaRPr lang="en-US" dirty="0"/>
          </a:p>
          <a:p>
            <a:r>
              <a:rPr lang="en-US" dirty="0" smtClean="0"/>
              <a:t>Website-Based Portfolios</a:t>
            </a:r>
            <a:endParaRPr lang="en-US" dirty="0"/>
          </a:p>
        </p:txBody>
      </p:sp>
    </p:spTree>
    <p:extLst>
      <p:ext uri="{BB962C8B-B14F-4D97-AF65-F5344CB8AC3E}">
        <p14:creationId xmlns:p14="http://schemas.microsoft.com/office/powerpoint/2010/main" val="289374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err="1" smtClean="0"/>
              <a:t>ePortfolio</a:t>
            </a:r>
            <a:r>
              <a:rPr lang="en-US" sz="1600" dirty="0" smtClean="0"/>
              <a:t> Software</a:t>
            </a:r>
            <a:endParaRPr lang="en-US" sz="1600" dirty="0"/>
          </a:p>
        </p:txBody>
      </p:sp>
      <p:sp>
        <p:nvSpPr>
          <p:cNvPr id="3" name="TextBox 2"/>
          <p:cNvSpPr txBox="1"/>
          <p:nvPr/>
        </p:nvSpPr>
        <p:spPr>
          <a:xfrm>
            <a:off x="1219200" y="1371600"/>
            <a:ext cx="6705600" cy="4247317"/>
          </a:xfrm>
          <a:prstGeom prst="rect">
            <a:avLst/>
          </a:prstGeom>
          <a:noFill/>
        </p:spPr>
        <p:txBody>
          <a:bodyPr wrap="square" numCol="2" rtlCol="0">
            <a:spAutoFit/>
          </a:bodyPr>
          <a:lstStyle/>
          <a:p>
            <a:pPr>
              <a:lnSpc>
                <a:spcPct val="150000"/>
              </a:lnSpc>
            </a:pPr>
            <a:r>
              <a:rPr lang="en-US" dirty="0" smtClean="0"/>
              <a:t>Campus Labs</a:t>
            </a:r>
          </a:p>
          <a:p>
            <a:pPr>
              <a:lnSpc>
                <a:spcPct val="150000"/>
              </a:lnSpc>
            </a:pPr>
            <a:r>
              <a:rPr lang="en-US" dirty="0" err="1" smtClean="0"/>
              <a:t>Carbonmade</a:t>
            </a:r>
            <a:endParaRPr lang="en-US" dirty="0" smtClean="0"/>
          </a:p>
          <a:p>
            <a:pPr>
              <a:lnSpc>
                <a:spcPct val="150000"/>
              </a:lnSpc>
            </a:pPr>
            <a:r>
              <a:rPr lang="en-US" dirty="0" smtClean="0"/>
              <a:t>Desire2Learn </a:t>
            </a:r>
            <a:r>
              <a:rPr lang="en-US" dirty="0" err="1" smtClean="0"/>
              <a:t>ePortfolio</a:t>
            </a:r>
            <a:endParaRPr lang="en-US" dirty="0" smtClean="0"/>
          </a:p>
          <a:p>
            <a:pPr>
              <a:lnSpc>
                <a:spcPct val="150000"/>
              </a:lnSpc>
            </a:pPr>
            <a:r>
              <a:rPr lang="en-US" dirty="0" err="1" smtClean="0"/>
              <a:t>Digication</a:t>
            </a:r>
            <a:endParaRPr lang="en-US" dirty="0" smtClean="0"/>
          </a:p>
          <a:p>
            <a:pPr>
              <a:lnSpc>
                <a:spcPct val="150000"/>
              </a:lnSpc>
            </a:pPr>
            <a:r>
              <a:rPr lang="en-US" dirty="0" err="1" smtClean="0"/>
              <a:t>eduPortfolio</a:t>
            </a:r>
            <a:endParaRPr lang="en-US" dirty="0" smtClean="0"/>
          </a:p>
          <a:p>
            <a:pPr>
              <a:lnSpc>
                <a:spcPct val="150000"/>
              </a:lnSpc>
            </a:pPr>
            <a:r>
              <a:rPr lang="en-US" dirty="0" err="1" smtClean="0"/>
              <a:t>eFolioWorld</a:t>
            </a:r>
            <a:endParaRPr lang="en-US" dirty="0" smtClean="0"/>
          </a:p>
          <a:p>
            <a:pPr>
              <a:lnSpc>
                <a:spcPct val="150000"/>
              </a:lnSpc>
            </a:pPr>
            <a:r>
              <a:rPr lang="en-US" dirty="0" err="1" smtClean="0"/>
              <a:t>eLumen</a:t>
            </a:r>
            <a:endParaRPr lang="en-US" dirty="0" smtClean="0"/>
          </a:p>
          <a:p>
            <a:pPr>
              <a:lnSpc>
                <a:spcPct val="150000"/>
              </a:lnSpc>
            </a:pPr>
            <a:r>
              <a:rPr lang="en-US" dirty="0" err="1" smtClean="0"/>
              <a:t>FolioSpaces</a:t>
            </a:r>
            <a:endParaRPr lang="en-US" dirty="0" smtClean="0"/>
          </a:p>
          <a:p>
            <a:pPr>
              <a:lnSpc>
                <a:spcPct val="150000"/>
              </a:lnSpc>
            </a:pPr>
            <a:r>
              <a:rPr lang="en-US" dirty="0" err="1" smtClean="0"/>
              <a:t>FolioTek</a:t>
            </a:r>
            <a:endParaRPr lang="en-US" dirty="0" smtClean="0"/>
          </a:p>
          <a:p>
            <a:pPr>
              <a:lnSpc>
                <a:spcPct val="150000"/>
              </a:lnSpc>
            </a:pPr>
            <a:r>
              <a:rPr lang="en-US" dirty="0" err="1" smtClean="0"/>
              <a:t>Interfolio</a:t>
            </a:r>
            <a:endParaRPr lang="en-US" dirty="0" smtClean="0"/>
          </a:p>
          <a:p>
            <a:pPr>
              <a:lnSpc>
                <a:spcPct val="150000"/>
              </a:lnSpc>
            </a:pPr>
            <a:r>
              <a:rPr lang="en-US" dirty="0" smtClean="0"/>
              <a:t>Learning Objects</a:t>
            </a:r>
          </a:p>
          <a:p>
            <a:pPr>
              <a:lnSpc>
                <a:spcPct val="150000"/>
              </a:lnSpc>
            </a:pPr>
            <a:r>
              <a:rPr lang="en-US" dirty="0" err="1" smtClean="0"/>
              <a:t>Mahara</a:t>
            </a:r>
            <a:endParaRPr lang="en-US" dirty="0" smtClean="0"/>
          </a:p>
          <a:p>
            <a:pPr>
              <a:lnSpc>
                <a:spcPct val="150000"/>
              </a:lnSpc>
            </a:pPr>
            <a:r>
              <a:rPr lang="en-US" dirty="0" err="1" smtClean="0"/>
              <a:t>MooFolio</a:t>
            </a:r>
            <a:endParaRPr lang="en-US" dirty="0" smtClean="0"/>
          </a:p>
          <a:p>
            <a:pPr>
              <a:lnSpc>
                <a:spcPct val="150000"/>
              </a:lnSpc>
            </a:pPr>
            <a:r>
              <a:rPr lang="en-US" dirty="0" err="1" smtClean="0"/>
              <a:t>NuVentive</a:t>
            </a:r>
            <a:endParaRPr lang="en-US" dirty="0"/>
          </a:p>
          <a:p>
            <a:pPr>
              <a:lnSpc>
                <a:spcPct val="150000"/>
              </a:lnSpc>
            </a:pPr>
            <a:r>
              <a:rPr lang="en-US" dirty="0" err="1" smtClean="0"/>
              <a:t>Passportfolio</a:t>
            </a:r>
            <a:endParaRPr lang="en-US" dirty="0" smtClean="0"/>
          </a:p>
          <a:p>
            <a:pPr>
              <a:lnSpc>
                <a:spcPct val="150000"/>
              </a:lnSpc>
            </a:pPr>
            <a:r>
              <a:rPr lang="en-US" dirty="0" err="1" smtClean="0"/>
              <a:t>PebblePad</a:t>
            </a:r>
            <a:endParaRPr lang="en-US" dirty="0" smtClean="0"/>
          </a:p>
          <a:p>
            <a:pPr>
              <a:lnSpc>
                <a:spcPct val="150000"/>
              </a:lnSpc>
            </a:pPr>
            <a:r>
              <a:rPr lang="en-US" dirty="0" err="1" smtClean="0"/>
              <a:t>Rcampus</a:t>
            </a:r>
            <a:endParaRPr lang="en-US" dirty="0" smtClean="0"/>
          </a:p>
          <a:p>
            <a:pPr>
              <a:lnSpc>
                <a:spcPct val="150000"/>
              </a:lnSpc>
            </a:pPr>
            <a:r>
              <a:rPr lang="en-US" dirty="0" err="1" smtClean="0"/>
              <a:t>Scioware</a:t>
            </a:r>
            <a:r>
              <a:rPr lang="en-US" dirty="0" smtClean="0"/>
              <a:t> </a:t>
            </a:r>
            <a:r>
              <a:rPr lang="en-US" dirty="0" err="1" smtClean="0"/>
              <a:t>ePortfolio</a:t>
            </a:r>
            <a:endParaRPr lang="en-US" dirty="0" smtClean="0"/>
          </a:p>
          <a:p>
            <a:pPr>
              <a:lnSpc>
                <a:spcPct val="150000"/>
              </a:lnSpc>
            </a:pPr>
            <a:r>
              <a:rPr lang="en-US" dirty="0" err="1" smtClean="0"/>
              <a:t>Studywiz</a:t>
            </a:r>
            <a:r>
              <a:rPr lang="en-US" dirty="0" smtClean="0"/>
              <a:t> </a:t>
            </a:r>
            <a:r>
              <a:rPr lang="en-US" dirty="0" err="1" smtClean="0"/>
              <a:t>ePortfolio</a:t>
            </a:r>
            <a:endParaRPr lang="en-US" dirty="0" smtClean="0"/>
          </a:p>
          <a:p>
            <a:pPr>
              <a:lnSpc>
                <a:spcPct val="150000"/>
              </a:lnSpc>
            </a:pPr>
            <a:r>
              <a:rPr lang="en-US" dirty="0" smtClean="0"/>
              <a:t>…</a:t>
            </a:r>
            <a:endParaRPr lang="en-US" dirty="0"/>
          </a:p>
        </p:txBody>
      </p:sp>
    </p:spTree>
    <p:extLst>
      <p:ext uri="{BB962C8B-B14F-4D97-AF65-F5344CB8AC3E}">
        <p14:creationId xmlns:p14="http://schemas.microsoft.com/office/powerpoint/2010/main" val="4060319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Portfolios Within an LMS</a:t>
            </a:r>
            <a:endParaRPr lang="en-US" sz="16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33" y="1142999"/>
            <a:ext cx="7038975" cy="45830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057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Acrobat </a:t>
            </a:r>
            <a:r>
              <a:rPr lang="en-US" sz="1600" dirty="0" smtClean="0"/>
              <a:t>Portfolios</a:t>
            </a:r>
            <a:endParaRPr lang="en-US" sz="16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239000" cy="49652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319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ile:Cloud computing.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498"/>
            <a:ext cx="6174616" cy="5587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3200400" cy="487362"/>
          </a:xfrm>
        </p:spPr>
        <p:txBody>
          <a:bodyPr>
            <a:normAutofit/>
          </a:bodyPr>
          <a:lstStyle/>
          <a:p>
            <a:pPr algn="l"/>
            <a:r>
              <a:rPr lang="en-US" sz="1600" dirty="0" smtClean="0"/>
              <a:t>The Cloud</a:t>
            </a:r>
            <a:endParaRPr lang="en-US" sz="1600" dirty="0"/>
          </a:p>
        </p:txBody>
      </p:sp>
      <p:pic>
        <p:nvPicPr>
          <p:cNvPr id="1028" name="Picture 4" descr="File:Cloud computing ico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017" y="152400"/>
            <a:ext cx="2438400" cy="1704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24324" y="6397712"/>
            <a:ext cx="6421951" cy="338554"/>
          </a:xfrm>
          <a:prstGeom prst="rect">
            <a:avLst/>
          </a:prstGeom>
          <a:noFill/>
        </p:spPr>
        <p:txBody>
          <a:bodyPr wrap="none" rtlCol="0">
            <a:spAutoFit/>
          </a:bodyPr>
          <a:lstStyle/>
          <a:p>
            <a:r>
              <a:rPr lang="en-US" sz="800" dirty="0">
                <a:solidFill>
                  <a:schemeClr val="accent1"/>
                </a:solidFill>
              </a:rPr>
              <a:t>By </a:t>
            </a:r>
            <a:r>
              <a:rPr lang="en-US" sz="800" dirty="0" err="1">
                <a:solidFill>
                  <a:schemeClr val="accent1"/>
                </a:solidFill>
              </a:rPr>
              <a:t>百楽兎</a:t>
            </a:r>
            <a:r>
              <a:rPr lang="en-US" sz="800" dirty="0">
                <a:solidFill>
                  <a:schemeClr val="accent1"/>
                </a:solidFill>
              </a:rPr>
              <a:t> [CC-BY-SA-3.0 (http://creativecommons.org/licenses/by-sa/3.0) or GPL (http://www.gnu.org/licenses/gpl.html)], via Wikimedia </a:t>
            </a:r>
            <a:r>
              <a:rPr lang="en-US" sz="800" dirty="0" smtClean="0">
                <a:solidFill>
                  <a:schemeClr val="accent1"/>
                </a:solidFill>
              </a:rPr>
              <a:t>Commons</a:t>
            </a:r>
          </a:p>
          <a:p>
            <a:r>
              <a:rPr lang="en-US" sz="800" dirty="0">
                <a:solidFill>
                  <a:schemeClr val="accent1"/>
                </a:solidFill>
              </a:rPr>
              <a:t>By Sam Johnston [CC-BY-SA-3.0 (http://creativecommons.org/licenses/by-sa/3.0)], via Wikimedia Commons</a:t>
            </a:r>
          </a:p>
        </p:txBody>
      </p:sp>
    </p:spTree>
    <p:extLst>
      <p:ext uri="{BB962C8B-B14F-4D97-AF65-F5344CB8AC3E}">
        <p14:creationId xmlns:p14="http://schemas.microsoft.com/office/powerpoint/2010/main" val="28553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err="1" smtClean="0"/>
              <a:t>Weebly</a:t>
            </a:r>
            <a:endParaRPr lang="en-US" sz="1600"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7086600" cy="49803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319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Oregon State </a:t>
            </a:r>
            <a:r>
              <a:rPr lang="en-US" sz="1600" dirty="0" smtClean="0"/>
              <a:t>University</a:t>
            </a:r>
            <a:endParaRPr lang="en-US" sz="1600" dirty="0"/>
          </a:p>
        </p:txBody>
      </p:sp>
      <p:sp>
        <p:nvSpPr>
          <p:cNvPr id="3" name="TextBox 2"/>
          <p:cNvSpPr txBox="1"/>
          <p:nvPr/>
        </p:nvSpPr>
        <p:spPr>
          <a:xfrm>
            <a:off x="1981200" y="3048000"/>
            <a:ext cx="4761240" cy="1323439"/>
          </a:xfrm>
          <a:prstGeom prst="rect">
            <a:avLst/>
          </a:prstGeom>
          <a:noFill/>
        </p:spPr>
        <p:txBody>
          <a:bodyPr wrap="none" rtlCol="0">
            <a:spAutoFit/>
          </a:bodyPr>
          <a:lstStyle/>
          <a:p>
            <a:pPr algn="ctr"/>
            <a:r>
              <a:rPr lang="en-US" sz="4000" dirty="0" smtClean="0"/>
              <a:t>Instructional Designer</a:t>
            </a:r>
          </a:p>
          <a:p>
            <a:pPr algn="ctr"/>
            <a:r>
              <a:rPr lang="en-US" sz="4000" i="1" dirty="0" err="1" smtClean="0"/>
              <a:t>Ecampus</a:t>
            </a:r>
            <a:endParaRPr lang="en-US" sz="4000" i="1" dirty="0"/>
          </a:p>
        </p:txBody>
      </p:sp>
    </p:spTree>
    <p:extLst>
      <p:ext uri="{BB962C8B-B14F-4D97-AF65-F5344CB8AC3E}">
        <p14:creationId xmlns:p14="http://schemas.microsoft.com/office/powerpoint/2010/main" val="4060319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err="1" smtClean="0"/>
              <a:t>Yola</a:t>
            </a:r>
            <a:endParaRPr lang="en-US" sz="1600"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086600" cy="47599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516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err="1" smtClean="0"/>
              <a:t>Wix</a:t>
            </a:r>
            <a:endParaRPr lang="en-US" sz="1600"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67" y="1092200"/>
            <a:ext cx="7010400" cy="4808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516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Embed</a:t>
            </a:r>
            <a:endParaRPr lang="en-US" sz="1600" dirty="0"/>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777163" cy="4828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3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Embed: </a:t>
            </a:r>
            <a:r>
              <a:rPr lang="en-US" sz="1600" dirty="0" smtClean="0"/>
              <a:t>YouTube</a:t>
            </a:r>
            <a:endParaRPr lang="en-US" sz="1600"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8001000" cy="50049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64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Embed: </a:t>
            </a:r>
            <a:r>
              <a:rPr lang="en-US" sz="1600" dirty="0" err="1" smtClean="0"/>
              <a:t>Prezi</a:t>
            </a:r>
            <a:endParaRPr lang="en-US" sz="1600"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3" y="1016000"/>
            <a:ext cx="7772400" cy="49559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641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Embed: Go! </a:t>
            </a:r>
            <a:r>
              <a:rPr lang="en-US" sz="1600" dirty="0" smtClean="0"/>
              <a:t>Animate</a:t>
            </a:r>
            <a:endParaRPr lang="en-US" sz="1600"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7964632" cy="4800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641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Embed: </a:t>
            </a:r>
            <a:r>
              <a:rPr lang="en-US" sz="1600" dirty="0" err="1" smtClean="0"/>
              <a:t>Animoto</a:t>
            </a:r>
            <a:endParaRPr lang="en-US" sz="1600"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106555" cy="48625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641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a:t>
            </a:r>
            <a:endParaRPr lang="en-US" dirty="0"/>
          </a:p>
        </p:txBody>
      </p:sp>
      <p:pic>
        <p:nvPicPr>
          <p:cNvPr id="40962" name="Picture 2" descr="C:\Users\philly\AppData\Local\Microsoft\Windows\Temporary Internet Files\Content.IE5\W1RYVM5Y\MP9003993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447800"/>
            <a:ext cx="3941220" cy="25925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47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Weekly </a:t>
            </a:r>
            <a:r>
              <a:rPr lang="en-US" sz="1600" dirty="0" smtClean="0"/>
              <a:t>Structure</a:t>
            </a:r>
            <a:endParaRPr lang="en-US" sz="1600"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620000" cy="50121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ame 3"/>
          <p:cNvSpPr/>
          <p:nvPr/>
        </p:nvSpPr>
        <p:spPr>
          <a:xfrm>
            <a:off x="838200" y="2449772"/>
            <a:ext cx="4191000" cy="1284027"/>
          </a:xfrm>
          <a:prstGeom prst="fram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0319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Thematic </a:t>
            </a:r>
            <a:r>
              <a:rPr lang="en-US" sz="1600" dirty="0" smtClean="0"/>
              <a:t>Structure</a:t>
            </a:r>
            <a:endParaRPr lang="en-US" sz="1600"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33" y="990600"/>
            <a:ext cx="8229600" cy="49997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ame 5"/>
          <p:cNvSpPr/>
          <p:nvPr/>
        </p:nvSpPr>
        <p:spPr>
          <a:xfrm>
            <a:off x="685800" y="1165745"/>
            <a:ext cx="4191000" cy="1284027"/>
          </a:xfrm>
          <a:prstGeom prst="fram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031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Western Oregon </a:t>
            </a:r>
            <a:r>
              <a:rPr lang="en-US" sz="1600" dirty="0" smtClean="0"/>
              <a:t>University</a:t>
            </a:r>
            <a:endParaRPr lang="en-US" sz="1600" dirty="0"/>
          </a:p>
        </p:txBody>
      </p:sp>
      <p:sp>
        <p:nvSpPr>
          <p:cNvPr id="4" name="TextBox 3"/>
          <p:cNvSpPr txBox="1"/>
          <p:nvPr/>
        </p:nvSpPr>
        <p:spPr>
          <a:xfrm>
            <a:off x="1295400" y="2438400"/>
            <a:ext cx="6324600" cy="1754326"/>
          </a:xfrm>
          <a:prstGeom prst="rect">
            <a:avLst/>
          </a:prstGeom>
          <a:noFill/>
        </p:spPr>
        <p:txBody>
          <a:bodyPr wrap="square" rtlCol="0">
            <a:spAutoFit/>
          </a:bodyPr>
          <a:lstStyle/>
          <a:p>
            <a:pPr algn="ctr"/>
            <a:r>
              <a:rPr lang="en-US" sz="3600" dirty="0" smtClean="0"/>
              <a:t>Instructor</a:t>
            </a:r>
          </a:p>
          <a:p>
            <a:pPr algn="ctr"/>
            <a:r>
              <a:rPr lang="en-US" sz="3600" i="1" dirty="0" smtClean="0"/>
              <a:t>Master of Science in Education:</a:t>
            </a:r>
          </a:p>
          <a:p>
            <a:pPr algn="ctr"/>
            <a:r>
              <a:rPr lang="en-US" sz="3600" i="1" dirty="0" smtClean="0"/>
              <a:t>Information Technology</a:t>
            </a:r>
            <a:endParaRPr lang="en-US" sz="3600" i="1" dirty="0"/>
          </a:p>
        </p:txBody>
      </p:sp>
    </p:spTree>
    <p:extLst>
      <p:ext uri="{BB962C8B-B14F-4D97-AF65-F5344CB8AC3E}">
        <p14:creationId xmlns:p14="http://schemas.microsoft.com/office/powerpoint/2010/main" val="4060319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Reflection</a:t>
            </a:r>
            <a:endParaRPr lang="en-US" sz="1600"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990600"/>
            <a:ext cx="7811279" cy="4953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319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2.0 Tools</a:t>
            </a:r>
            <a:endParaRPr lang="en-US" dirty="0"/>
          </a:p>
        </p:txBody>
      </p:sp>
      <p:pic>
        <p:nvPicPr>
          <p:cNvPr id="41986" name="Picture 2" descr="C:\Users\philly\AppData\Local\Microsoft\Windows\Temporary Internet Files\Content.IE5\KN67I2YN\MC90044133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002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47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Embed vs. </a:t>
            </a:r>
            <a:r>
              <a:rPr lang="en-US" sz="1600" dirty="0" smtClean="0"/>
              <a:t>File</a:t>
            </a:r>
            <a:endParaRPr lang="en-US" sz="1600"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67" y="990600"/>
            <a:ext cx="6629400" cy="49192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ame 5"/>
          <p:cNvSpPr/>
          <p:nvPr/>
        </p:nvSpPr>
        <p:spPr>
          <a:xfrm>
            <a:off x="3962400" y="2590800"/>
            <a:ext cx="4191000" cy="1284027"/>
          </a:xfrm>
          <a:prstGeom prst="fram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0319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Embed vs. </a:t>
            </a:r>
            <a:r>
              <a:rPr lang="en-US" sz="1600" dirty="0" smtClean="0"/>
              <a:t>Link</a:t>
            </a:r>
            <a:endParaRPr lang="en-US" sz="1600"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979" y="914400"/>
            <a:ext cx="6685642" cy="5105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ame 5"/>
          <p:cNvSpPr/>
          <p:nvPr/>
        </p:nvSpPr>
        <p:spPr>
          <a:xfrm>
            <a:off x="4114800" y="3467100"/>
            <a:ext cx="2743200" cy="1284027"/>
          </a:xfrm>
          <a:prstGeom prst="fram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0319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A Rule from Web Design…</a:t>
            </a:r>
            <a:endParaRPr lang="en-US" sz="1600" dirty="0"/>
          </a:p>
        </p:txBody>
      </p:sp>
      <p:sp>
        <p:nvSpPr>
          <p:cNvPr id="3" name="TextBox 2"/>
          <p:cNvSpPr txBox="1"/>
          <p:nvPr/>
        </p:nvSpPr>
        <p:spPr>
          <a:xfrm>
            <a:off x="1981200" y="2624920"/>
            <a:ext cx="5105400" cy="954107"/>
          </a:xfrm>
          <a:prstGeom prst="rect">
            <a:avLst/>
          </a:prstGeom>
          <a:noFill/>
        </p:spPr>
        <p:txBody>
          <a:bodyPr wrap="square" rtlCol="0">
            <a:spAutoFit/>
          </a:bodyPr>
          <a:lstStyle/>
          <a:p>
            <a:r>
              <a:rPr lang="en-US" sz="2800" dirty="0" smtClean="0"/>
              <a:t>Rule: “If it can be embedded, it should be embedded.”</a:t>
            </a:r>
            <a:endParaRPr lang="en-US" sz="2800" dirty="0"/>
          </a:p>
        </p:txBody>
      </p:sp>
    </p:spTree>
    <p:extLst>
      <p:ext uri="{BB962C8B-B14F-4D97-AF65-F5344CB8AC3E}">
        <p14:creationId xmlns:p14="http://schemas.microsoft.com/office/powerpoint/2010/main" val="4060319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Feedback</a:t>
            </a:r>
            <a:endParaRPr lang="en-US" dirty="0"/>
          </a:p>
        </p:txBody>
      </p:sp>
      <p:pic>
        <p:nvPicPr>
          <p:cNvPr id="35843" name="Picture 3" descr="C:\Users\philly\AppData\Local\Microsoft\Windows\Temporary Internet Files\Content.IE5\F0K5O23D\MP90044242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752600"/>
            <a:ext cx="3276600" cy="23444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47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a:t>Moodle Forum </a:t>
            </a:r>
            <a:r>
              <a:rPr lang="en-US" sz="1600" dirty="0" smtClean="0"/>
              <a:t>Instructions</a:t>
            </a:r>
            <a:endParaRPr lang="en-US" sz="1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947738"/>
            <a:ext cx="8772525" cy="49625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ame 3"/>
          <p:cNvSpPr/>
          <p:nvPr/>
        </p:nvSpPr>
        <p:spPr>
          <a:xfrm>
            <a:off x="76200" y="4191000"/>
            <a:ext cx="8077200" cy="642013"/>
          </a:xfrm>
          <a:prstGeom prst="fram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0319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Rubrics</a:t>
            </a:r>
            <a:endParaRPr lang="en-US" dirty="0"/>
          </a:p>
        </p:txBody>
      </p:sp>
      <p:pic>
        <p:nvPicPr>
          <p:cNvPr id="43010" name="Picture 2" descr="Documenting+Learning.+Electronic+Portfolios%3A+Engaging+Today%27s+Students+in+Higher+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48733"/>
            <a:ext cx="4171950" cy="55626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53000" y="6621845"/>
            <a:ext cx="4078361" cy="215444"/>
          </a:xfrm>
          <a:prstGeom prst="rect">
            <a:avLst/>
          </a:prstGeom>
          <a:noFill/>
        </p:spPr>
        <p:txBody>
          <a:bodyPr wrap="none" rtlCol="0">
            <a:spAutoFit/>
          </a:bodyPr>
          <a:lstStyle/>
          <a:p>
            <a:r>
              <a:rPr lang="en-US" sz="800" dirty="0" smtClean="0">
                <a:solidFill>
                  <a:schemeClr val="accent1">
                    <a:lumMod val="75000"/>
                  </a:schemeClr>
                </a:solidFill>
              </a:rPr>
              <a:t>Creative Commons </a:t>
            </a:r>
            <a:r>
              <a:rPr lang="en-US" sz="800" dirty="0">
                <a:solidFill>
                  <a:schemeClr val="accent1">
                    <a:lumMod val="75000"/>
                  </a:schemeClr>
                </a:solidFill>
              </a:rPr>
              <a:t>License CC BY-NC-SA </a:t>
            </a:r>
            <a:r>
              <a:rPr lang="en-US" sz="800" dirty="0" smtClean="0">
                <a:solidFill>
                  <a:schemeClr val="accent1">
                    <a:lumMod val="75000"/>
                  </a:schemeClr>
                </a:solidFill>
              </a:rPr>
              <a:t>2.0, 2011 – Giulia Forsyth, Some rights reserved</a:t>
            </a:r>
            <a:endParaRPr lang="en-US" sz="800" dirty="0">
              <a:solidFill>
                <a:schemeClr val="accent1">
                  <a:lumMod val="75000"/>
                </a:schemeClr>
              </a:solidFill>
            </a:endParaRPr>
          </a:p>
        </p:txBody>
      </p:sp>
    </p:spTree>
    <p:extLst>
      <p:ext uri="{BB962C8B-B14F-4D97-AF65-F5344CB8AC3E}">
        <p14:creationId xmlns:p14="http://schemas.microsoft.com/office/powerpoint/2010/main" val="2893747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Rubrics</a:t>
            </a:r>
            <a:endParaRPr lang="en-US" sz="1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57200"/>
            <a:ext cx="5714999" cy="56551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319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953000"/>
            <a:ext cx="6784848" cy="1600200"/>
          </a:xfrm>
        </p:spPr>
        <p:txBody>
          <a:bodyPr/>
          <a:lstStyle/>
          <a:p>
            <a:r>
              <a:rPr lang="en-US" dirty="0" smtClean="0"/>
              <a:t>Bringing it all Together</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9873578"/>
              </p:ext>
            </p:extLst>
          </p:nvPr>
        </p:nvGraphicFramePr>
        <p:xfrm>
          <a:off x="609600" y="76200"/>
          <a:ext cx="7718425"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374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Portfolios</a:t>
            </a:r>
            <a:endParaRPr lang="en-US" dirty="0"/>
          </a:p>
        </p:txBody>
      </p:sp>
      <p:pic>
        <p:nvPicPr>
          <p:cNvPr id="37890" name="Picture 2" descr="C:\Users\philly\AppData\Local\Microsoft\Windows\Temporary Internet Files\Content.IE5\W1RYVM5Y\MP9004432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905000"/>
            <a:ext cx="3356348" cy="22336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47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Takeaway </a:t>
            </a:r>
            <a:r>
              <a:rPr lang="en-US" sz="1600" dirty="0"/>
              <a:t>1</a:t>
            </a:r>
            <a:r>
              <a:rPr lang="en-US" sz="1600" dirty="0" smtClean="0"/>
              <a:t>:</a:t>
            </a:r>
            <a:endParaRPr lang="en-US" sz="1600" dirty="0"/>
          </a:p>
        </p:txBody>
      </p:sp>
      <p:sp>
        <p:nvSpPr>
          <p:cNvPr id="3" name="TextBox 2"/>
          <p:cNvSpPr txBox="1"/>
          <p:nvPr/>
        </p:nvSpPr>
        <p:spPr>
          <a:xfrm>
            <a:off x="1487479" y="2057400"/>
            <a:ext cx="5675321" cy="1384995"/>
          </a:xfrm>
          <a:prstGeom prst="rect">
            <a:avLst/>
          </a:prstGeom>
          <a:noFill/>
        </p:spPr>
        <p:txBody>
          <a:bodyPr wrap="square" rtlCol="0">
            <a:spAutoFit/>
          </a:bodyPr>
          <a:lstStyle/>
          <a:p>
            <a:r>
              <a:rPr lang="en-US" sz="2800" dirty="0"/>
              <a:t>The tools and platforms through which digital portfolios can be built have matured.</a:t>
            </a:r>
          </a:p>
        </p:txBody>
      </p:sp>
    </p:spTree>
    <p:extLst>
      <p:ext uri="{BB962C8B-B14F-4D97-AF65-F5344CB8AC3E}">
        <p14:creationId xmlns:p14="http://schemas.microsoft.com/office/powerpoint/2010/main" val="4060319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Takeaway 2:</a:t>
            </a:r>
            <a:endParaRPr lang="en-US" sz="1600" dirty="0"/>
          </a:p>
        </p:txBody>
      </p:sp>
      <p:sp>
        <p:nvSpPr>
          <p:cNvPr id="3" name="TextBox 2"/>
          <p:cNvSpPr txBox="1"/>
          <p:nvPr/>
        </p:nvSpPr>
        <p:spPr>
          <a:xfrm>
            <a:off x="1487479" y="1981200"/>
            <a:ext cx="6056321" cy="1815882"/>
          </a:xfrm>
          <a:prstGeom prst="rect">
            <a:avLst/>
          </a:prstGeom>
          <a:noFill/>
        </p:spPr>
        <p:txBody>
          <a:bodyPr wrap="square" rtlCol="0">
            <a:spAutoFit/>
          </a:bodyPr>
          <a:lstStyle/>
          <a:p>
            <a:r>
              <a:rPr lang="en-US" sz="2800" dirty="0"/>
              <a:t>It is now possible to build digital portfolios using popular web 2.0 tools </a:t>
            </a:r>
            <a:r>
              <a:rPr lang="en-US" sz="2800" dirty="0" smtClean="0"/>
              <a:t>- technologies </a:t>
            </a:r>
            <a:r>
              <a:rPr lang="en-US" sz="2800" dirty="0"/>
              <a:t>our students are already using in their daily life.</a:t>
            </a:r>
          </a:p>
        </p:txBody>
      </p:sp>
    </p:spTree>
    <p:extLst>
      <p:ext uri="{BB962C8B-B14F-4D97-AF65-F5344CB8AC3E}">
        <p14:creationId xmlns:p14="http://schemas.microsoft.com/office/powerpoint/2010/main" val="4060319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Takeaway 3:</a:t>
            </a:r>
            <a:endParaRPr lang="en-US" sz="1600" dirty="0"/>
          </a:p>
        </p:txBody>
      </p:sp>
      <p:sp>
        <p:nvSpPr>
          <p:cNvPr id="3" name="TextBox 2"/>
          <p:cNvSpPr txBox="1"/>
          <p:nvPr/>
        </p:nvSpPr>
        <p:spPr>
          <a:xfrm>
            <a:off x="1487478" y="2057400"/>
            <a:ext cx="5675321" cy="1815882"/>
          </a:xfrm>
          <a:prstGeom prst="rect">
            <a:avLst/>
          </a:prstGeom>
          <a:noFill/>
        </p:spPr>
        <p:txBody>
          <a:bodyPr wrap="square" rtlCol="0">
            <a:spAutoFit/>
          </a:bodyPr>
          <a:lstStyle/>
          <a:p>
            <a:r>
              <a:rPr lang="en-US" sz="2800" dirty="0"/>
              <a:t>Digital portfolios in a published format enhance student engagement, motivation, digital literacy, and ownership of learning.</a:t>
            </a:r>
          </a:p>
        </p:txBody>
      </p:sp>
    </p:spTree>
    <p:extLst>
      <p:ext uri="{BB962C8B-B14F-4D97-AF65-F5344CB8AC3E}">
        <p14:creationId xmlns:p14="http://schemas.microsoft.com/office/powerpoint/2010/main" val="4060319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Future of Digital Portfolios</a:t>
            </a:r>
            <a:endParaRPr lang="en-US" dirty="0"/>
          </a:p>
        </p:txBody>
      </p:sp>
      <p:pic>
        <p:nvPicPr>
          <p:cNvPr id="46082" name="Picture 2" descr="C:\Users\philly\AppData\Local\Microsoft\Windows\Temporary Internet Files\Content.IE5\W1RYVM5Y\MP9004317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47800"/>
            <a:ext cx="3771587" cy="25134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47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Sources Cited</a:t>
            </a:r>
            <a:endParaRPr lang="en-US" sz="1600" dirty="0"/>
          </a:p>
        </p:txBody>
      </p:sp>
      <p:sp>
        <p:nvSpPr>
          <p:cNvPr id="3" name="TextBox 2"/>
          <p:cNvSpPr txBox="1"/>
          <p:nvPr/>
        </p:nvSpPr>
        <p:spPr>
          <a:xfrm>
            <a:off x="914400" y="1219200"/>
            <a:ext cx="6818322" cy="2354491"/>
          </a:xfrm>
          <a:prstGeom prst="rect">
            <a:avLst/>
          </a:prstGeom>
          <a:noFill/>
        </p:spPr>
        <p:txBody>
          <a:bodyPr wrap="square" rtlCol="0">
            <a:spAutoFit/>
          </a:bodyPr>
          <a:lstStyle/>
          <a:p>
            <a:pPr indent="-457200"/>
            <a:r>
              <a:rPr lang="en-US" sz="1050" dirty="0"/>
              <a:t>Barrett, H. (2012). </a:t>
            </a:r>
            <a:r>
              <a:rPr lang="en-US" sz="1050" i="1" dirty="0"/>
              <a:t>Selecting a “Free” online tool for </a:t>
            </a:r>
            <a:r>
              <a:rPr lang="en-US" sz="1050" i="1" dirty="0" err="1"/>
              <a:t>ePortfolio</a:t>
            </a:r>
            <a:r>
              <a:rPr lang="en-US" sz="1050" i="1" dirty="0"/>
              <a:t> development</a:t>
            </a:r>
            <a:r>
              <a:rPr lang="en-US" sz="1050" dirty="0"/>
              <a:t>. Electronicportfolios.org/</a:t>
            </a:r>
            <a:r>
              <a:rPr lang="en-US" sz="1050" dirty="0" err="1"/>
              <a:t>eportfolios</a:t>
            </a:r>
            <a:r>
              <a:rPr lang="en-US" sz="1050" dirty="0"/>
              <a:t>/tools.html</a:t>
            </a:r>
          </a:p>
          <a:p>
            <a:pPr indent="-457200"/>
            <a:endParaRPr lang="en-US" sz="1050" dirty="0" smtClean="0"/>
          </a:p>
          <a:p>
            <a:pPr indent="-457200"/>
            <a:r>
              <a:rPr lang="en-US" sz="1050" dirty="0" err="1" smtClean="0"/>
              <a:t>Chelliah</a:t>
            </a:r>
            <a:r>
              <a:rPr lang="en-US" sz="1050" dirty="0"/>
              <a:t>, J., &amp; Clarke, E. (2011). </a:t>
            </a:r>
            <a:r>
              <a:rPr lang="en-US" sz="1050" i="1" dirty="0"/>
              <a:t>Collaborative teaching and learning: overcoming the digital divide?.</a:t>
            </a:r>
            <a:r>
              <a:rPr lang="en-US" sz="1050" dirty="0"/>
              <a:t> On The Horizon, 19(4), 276-285. </a:t>
            </a:r>
          </a:p>
          <a:p>
            <a:pPr indent="-457200"/>
            <a:endParaRPr lang="en-US" sz="1050" dirty="0" smtClean="0"/>
          </a:p>
          <a:p>
            <a:pPr indent="-457200"/>
            <a:r>
              <a:rPr lang="en-US" sz="1050" dirty="0" err="1" smtClean="0"/>
              <a:t>Gülbahar</a:t>
            </a:r>
            <a:r>
              <a:rPr lang="en-US" sz="1050" dirty="0"/>
              <a:t>, Y., &amp; </a:t>
            </a:r>
            <a:r>
              <a:rPr lang="en-US" sz="1050" dirty="0" err="1"/>
              <a:t>Tinmaz</a:t>
            </a:r>
            <a:r>
              <a:rPr lang="en-US" sz="1050" dirty="0"/>
              <a:t>, H. (2006). </a:t>
            </a:r>
            <a:r>
              <a:rPr lang="en-US" sz="1050" i="1" dirty="0"/>
              <a:t>Implementing Project-Based Learning And E-Portfolio Assessment In an Undergraduate Course</a:t>
            </a:r>
            <a:r>
              <a:rPr lang="en-US" sz="1050" dirty="0"/>
              <a:t>. Journal Of Research On Technology In Education, 38(3), 309-327.</a:t>
            </a:r>
          </a:p>
          <a:p>
            <a:pPr indent="-457200"/>
            <a:endParaRPr lang="en-US" sz="1050" dirty="0" smtClean="0"/>
          </a:p>
          <a:p>
            <a:pPr indent="-457200"/>
            <a:r>
              <a:rPr lang="en-US" sz="1050" dirty="0" smtClean="0"/>
              <a:t>Lee</a:t>
            </a:r>
            <a:r>
              <a:rPr lang="en-US" sz="1050" dirty="0"/>
              <a:t>, V. (2011). </a:t>
            </a:r>
            <a:r>
              <a:rPr lang="en-US" sz="1050" i="1" dirty="0"/>
              <a:t>The Power of Inquiry as a Way of Learning</a:t>
            </a:r>
            <a:r>
              <a:rPr lang="en-US" sz="1050" dirty="0"/>
              <a:t>. Innovative Higher Education, 36(3), 149-160.</a:t>
            </a:r>
          </a:p>
          <a:p>
            <a:pPr indent="-457200"/>
            <a:endParaRPr lang="en-US" sz="1050" dirty="0" smtClean="0"/>
          </a:p>
          <a:p>
            <a:pPr indent="-457200"/>
            <a:r>
              <a:rPr lang="en-US" sz="1050" dirty="0" err="1" smtClean="0"/>
              <a:t>Poore</a:t>
            </a:r>
            <a:r>
              <a:rPr lang="en-US" sz="1050" dirty="0"/>
              <a:t>, M. (2011). </a:t>
            </a:r>
            <a:r>
              <a:rPr lang="en-US" sz="1050" i="1" dirty="0"/>
              <a:t>Digital Literacy: Human Flourishing and Collective Intelligence in a Knowledge Society</a:t>
            </a:r>
            <a:r>
              <a:rPr lang="en-US" sz="1050" dirty="0"/>
              <a:t>. Australian Journal Of Language &amp; Literacy, 34(2), 20-26.</a:t>
            </a:r>
          </a:p>
          <a:p>
            <a:r>
              <a:rPr lang="en-US" sz="1050" dirty="0"/>
              <a:t> </a:t>
            </a:r>
          </a:p>
          <a:p>
            <a:endParaRPr lang="en-US" sz="1050" dirty="0"/>
          </a:p>
        </p:txBody>
      </p:sp>
    </p:spTree>
    <p:extLst>
      <p:ext uri="{BB962C8B-B14F-4D97-AF65-F5344CB8AC3E}">
        <p14:creationId xmlns:p14="http://schemas.microsoft.com/office/powerpoint/2010/main" val="1582489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Digital Portfolios in a Web 2.0 World</a:t>
            </a:r>
            <a:endParaRPr lang="en-US" dirty="0"/>
          </a:p>
        </p:txBody>
      </p:sp>
      <p:sp>
        <p:nvSpPr>
          <p:cNvPr id="3" name="Subtitle 2"/>
          <p:cNvSpPr>
            <a:spLocks noGrp="1"/>
          </p:cNvSpPr>
          <p:nvPr>
            <p:ph type="subTitle" idx="1"/>
          </p:nvPr>
        </p:nvSpPr>
        <p:spPr/>
        <p:txBody>
          <a:bodyPr/>
          <a:lstStyle/>
          <a:p>
            <a:r>
              <a:rPr lang="en-US" dirty="0" smtClean="0"/>
              <a:t>Jonan Donaldson</a:t>
            </a:r>
            <a:endParaRPr lang="en-US" dirty="0"/>
          </a:p>
        </p:txBody>
      </p:sp>
    </p:spTree>
    <p:extLst>
      <p:ext uri="{BB962C8B-B14F-4D97-AF65-F5344CB8AC3E}">
        <p14:creationId xmlns:p14="http://schemas.microsoft.com/office/powerpoint/2010/main" val="1671993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Student Portfolio 1</a:t>
            </a:r>
            <a:endParaRPr lang="en-US" sz="1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933" y="914400"/>
            <a:ext cx="7315200" cy="56009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402145" y="6663267"/>
            <a:ext cx="1646605" cy="215444"/>
          </a:xfrm>
          <a:prstGeom prst="rect">
            <a:avLst/>
          </a:prstGeom>
          <a:noFill/>
        </p:spPr>
        <p:txBody>
          <a:bodyPr wrap="none" rtlCol="0">
            <a:spAutoFit/>
          </a:bodyPr>
          <a:lstStyle/>
          <a:p>
            <a:r>
              <a:rPr lang="en-US" sz="800" dirty="0" smtClean="0"/>
              <a:t>Used with the permission of the author.</a:t>
            </a:r>
            <a:endParaRPr lang="en-US" sz="800" dirty="0"/>
          </a:p>
        </p:txBody>
      </p:sp>
    </p:spTree>
    <p:extLst>
      <p:ext uri="{BB962C8B-B14F-4D97-AF65-F5344CB8AC3E}">
        <p14:creationId xmlns:p14="http://schemas.microsoft.com/office/powerpoint/2010/main" val="406031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Student </a:t>
            </a:r>
            <a:r>
              <a:rPr lang="en-US" sz="1600" dirty="0"/>
              <a:t>Portfolio </a:t>
            </a:r>
            <a:r>
              <a:rPr lang="en-US" sz="1600" dirty="0" smtClean="0"/>
              <a:t>2</a:t>
            </a:r>
            <a:endParaRPr lang="en-US"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32933"/>
            <a:ext cx="7441819" cy="53042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402145" y="6663267"/>
            <a:ext cx="1646605" cy="215444"/>
          </a:xfrm>
          <a:prstGeom prst="rect">
            <a:avLst/>
          </a:prstGeom>
          <a:noFill/>
        </p:spPr>
        <p:txBody>
          <a:bodyPr wrap="none" rtlCol="0">
            <a:spAutoFit/>
          </a:bodyPr>
          <a:lstStyle/>
          <a:p>
            <a:r>
              <a:rPr lang="en-US" sz="800" dirty="0" smtClean="0"/>
              <a:t>Used with the permission of the author.</a:t>
            </a:r>
            <a:endParaRPr lang="en-US" sz="800" dirty="0"/>
          </a:p>
        </p:txBody>
      </p:sp>
    </p:spTree>
    <p:extLst>
      <p:ext uri="{BB962C8B-B14F-4D97-AF65-F5344CB8AC3E}">
        <p14:creationId xmlns:p14="http://schemas.microsoft.com/office/powerpoint/2010/main" val="4060319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487362"/>
          </a:xfrm>
        </p:spPr>
        <p:txBody>
          <a:bodyPr>
            <a:normAutofit/>
          </a:bodyPr>
          <a:lstStyle/>
          <a:p>
            <a:pPr algn="l"/>
            <a:r>
              <a:rPr lang="en-US" sz="1600" dirty="0" smtClean="0"/>
              <a:t>Student Portfolio 3</a:t>
            </a:r>
            <a:endParaRPr lang="en-US" sz="1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33400"/>
            <a:ext cx="5466174" cy="6019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402145" y="6663267"/>
            <a:ext cx="1646605" cy="215444"/>
          </a:xfrm>
          <a:prstGeom prst="rect">
            <a:avLst/>
          </a:prstGeom>
          <a:noFill/>
        </p:spPr>
        <p:txBody>
          <a:bodyPr wrap="none" rtlCol="0">
            <a:spAutoFit/>
          </a:bodyPr>
          <a:lstStyle/>
          <a:p>
            <a:r>
              <a:rPr lang="en-US" sz="800" dirty="0" smtClean="0"/>
              <a:t>Used with the permission of the author.</a:t>
            </a:r>
            <a:endParaRPr lang="en-US" sz="800" dirty="0"/>
          </a:p>
        </p:txBody>
      </p:sp>
    </p:spTree>
    <p:extLst>
      <p:ext uri="{BB962C8B-B14F-4D97-AF65-F5344CB8AC3E}">
        <p14:creationId xmlns:p14="http://schemas.microsoft.com/office/powerpoint/2010/main" val="406031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543800" cy="1600200"/>
          </a:xfrm>
        </p:spPr>
        <p:txBody>
          <a:bodyPr>
            <a:normAutofit fontScale="90000"/>
          </a:bodyPr>
          <a:lstStyle/>
          <a:p>
            <a:r>
              <a:rPr lang="en-US" dirty="0" smtClean="0"/>
              <a:t>What is a Digital Portfolio?</a:t>
            </a:r>
            <a:endParaRPr lang="en-US" dirty="0"/>
          </a:p>
        </p:txBody>
      </p:sp>
      <p:pic>
        <p:nvPicPr>
          <p:cNvPr id="7175" name="Picture 7" descr="C:\Users\philly\AppData\Local\Microsoft\Windows\Temporary Internet Files\Content.IE5\F0K5O23D\MP90038522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371600"/>
            <a:ext cx="2449286" cy="3429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472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729</TotalTime>
  <Words>2130</Words>
  <Application>Microsoft Office PowerPoint</Application>
  <PresentationFormat>On-screen Show (4:3)</PresentationFormat>
  <Paragraphs>248</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NewsPrint</vt:lpstr>
      <vt:lpstr>Digital Portfolios in a Web 2.0 World</vt:lpstr>
      <vt:lpstr>Who Am I?</vt:lpstr>
      <vt:lpstr>Oregon State University</vt:lpstr>
      <vt:lpstr>Western Oregon University</vt:lpstr>
      <vt:lpstr>Student Portfolios</vt:lpstr>
      <vt:lpstr>Student Portfolio 1</vt:lpstr>
      <vt:lpstr>Student Portfolio 2</vt:lpstr>
      <vt:lpstr>Student Portfolio 3</vt:lpstr>
      <vt:lpstr>What is a Digital Portfolio?</vt:lpstr>
      <vt:lpstr>Digital Portfolio Definition Part 1:</vt:lpstr>
      <vt:lpstr>Digital Portfolio Definition Part 2:</vt:lpstr>
      <vt:lpstr>Digital Portfolio Definition Part 3:</vt:lpstr>
      <vt:lpstr>Digital Portfolio Definition Part 3:</vt:lpstr>
      <vt:lpstr>Educational Theory</vt:lpstr>
      <vt:lpstr>Project-Based Learning</vt:lpstr>
      <vt:lpstr>Collaborative Learning</vt:lpstr>
      <vt:lpstr>Inquiry-Based Learning</vt:lpstr>
      <vt:lpstr>Digital Literacies</vt:lpstr>
      <vt:lpstr>Why Digital Literacy Matters</vt:lpstr>
      <vt:lpstr>Identity and Privacy</vt:lpstr>
      <vt:lpstr>“Write” in the Read/Write Web</vt:lpstr>
      <vt:lpstr>Information Management Skills</vt:lpstr>
      <vt:lpstr>Social Aspects of the Internet</vt:lpstr>
      <vt:lpstr>Platforms</vt:lpstr>
      <vt:lpstr>ePortfolio Software</vt:lpstr>
      <vt:lpstr>Portfolios Within an LMS</vt:lpstr>
      <vt:lpstr>Acrobat Portfolios</vt:lpstr>
      <vt:lpstr>The Cloud</vt:lpstr>
      <vt:lpstr>Weebly</vt:lpstr>
      <vt:lpstr>Yola</vt:lpstr>
      <vt:lpstr>Wix</vt:lpstr>
      <vt:lpstr>Embed</vt:lpstr>
      <vt:lpstr>Embed: YouTube</vt:lpstr>
      <vt:lpstr>Embed: Prezi</vt:lpstr>
      <vt:lpstr>Embed: Go! Animate</vt:lpstr>
      <vt:lpstr>Embed: Animoto</vt:lpstr>
      <vt:lpstr>Structure</vt:lpstr>
      <vt:lpstr>Weekly Structure</vt:lpstr>
      <vt:lpstr>Thematic Structure</vt:lpstr>
      <vt:lpstr>Reflection</vt:lpstr>
      <vt:lpstr>Web 2.0 Tools</vt:lpstr>
      <vt:lpstr>Embed vs. File</vt:lpstr>
      <vt:lpstr>Embed vs. Link</vt:lpstr>
      <vt:lpstr>A Rule from Web Design…</vt:lpstr>
      <vt:lpstr>Peer Feedback</vt:lpstr>
      <vt:lpstr>Moodle Forum Instructions</vt:lpstr>
      <vt:lpstr>Rubrics</vt:lpstr>
      <vt:lpstr>Rubrics</vt:lpstr>
      <vt:lpstr>Bringing it all Together</vt:lpstr>
      <vt:lpstr>Takeaway 1:</vt:lpstr>
      <vt:lpstr>Takeaway 2:</vt:lpstr>
      <vt:lpstr>Takeaway 3:</vt:lpstr>
      <vt:lpstr>The Future of Digital Portfolios</vt:lpstr>
      <vt:lpstr>Sources Cited</vt:lpstr>
      <vt:lpstr>Digital Portfolios in a Web 2.0 World</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Portfolios in a Web 2.0 World</dc:title>
  <dc:creator>Jonan Donaldson</dc:creator>
  <cp:lastModifiedBy>philly</cp:lastModifiedBy>
  <cp:revision>41</cp:revision>
  <cp:lastPrinted>2012-10-02T00:17:47Z</cp:lastPrinted>
  <dcterms:created xsi:type="dcterms:W3CDTF">2012-09-30T21:48:48Z</dcterms:created>
  <dcterms:modified xsi:type="dcterms:W3CDTF">2012-10-02T02:46:41Z</dcterms:modified>
</cp:coreProperties>
</file>